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Roboto Thin"/>
      <p:regular r:id="rId24"/>
      <p:bold r:id="rId25"/>
      <p:italic r:id="rId26"/>
      <p:boldItalic r:id="rId27"/>
    </p:embeddedFont>
    <p:embeddedFont>
      <p:font typeface="Roboto"/>
      <p:regular r:id="rId28"/>
      <p:bold r:id="rId29"/>
      <p:italic r:id="rId30"/>
      <p:boldItalic r:id="rId31"/>
    </p:embeddedFont>
    <p:embeddedFont>
      <p:font typeface="Roboto Medium"/>
      <p:regular r:id="rId32"/>
      <p:bold r:id="rId33"/>
      <p:italic r:id="rId34"/>
      <p:boldItalic r:id="rId35"/>
    </p:embeddedFont>
    <p:embeddedFont>
      <p:font typeface="DM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8BBE3E-870A-40D8-8DBB-58DDA646C3A3}">
  <a:tblStyle styleId="{598BBE3E-870A-40D8-8DBB-58DDA646C3A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Thin-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Thin-italic.fntdata"/><Relationship Id="rId25" Type="http://schemas.openxmlformats.org/officeDocument/2006/relationships/font" Target="fonts/RobotoThin-bold.fntdata"/><Relationship Id="rId28" Type="http://schemas.openxmlformats.org/officeDocument/2006/relationships/font" Target="fonts/Roboto-regular.fntdata"/><Relationship Id="rId27" Type="http://schemas.openxmlformats.org/officeDocument/2006/relationships/font" Target="fonts/RobotoThin-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RobotoMedium-bold.fntdata"/><Relationship Id="rId10" Type="http://schemas.openxmlformats.org/officeDocument/2006/relationships/slide" Target="slides/slide4.xml"/><Relationship Id="rId32" Type="http://schemas.openxmlformats.org/officeDocument/2006/relationships/font" Target="fonts/RobotoMedium-regular.fntdata"/><Relationship Id="rId13" Type="http://schemas.openxmlformats.org/officeDocument/2006/relationships/slide" Target="slides/slide7.xml"/><Relationship Id="rId35" Type="http://schemas.openxmlformats.org/officeDocument/2006/relationships/font" Target="fonts/RobotoMedium-boldItalic.fntdata"/><Relationship Id="rId12" Type="http://schemas.openxmlformats.org/officeDocument/2006/relationships/slide" Target="slides/slide6.xml"/><Relationship Id="rId34" Type="http://schemas.openxmlformats.org/officeDocument/2006/relationships/font" Target="fonts/RobotoMedium-italic.fntdata"/><Relationship Id="rId15" Type="http://schemas.openxmlformats.org/officeDocument/2006/relationships/slide" Target="slides/slide9.xml"/><Relationship Id="rId37" Type="http://schemas.openxmlformats.org/officeDocument/2006/relationships/font" Target="fonts/DMSans-bold.fntdata"/><Relationship Id="rId14" Type="http://schemas.openxmlformats.org/officeDocument/2006/relationships/slide" Target="slides/slide8.xml"/><Relationship Id="rId36" Type="http://schemas.openxmlformats.org/officeDocument/2006/relationships/font" Target="fonts/DMSans-regular.fntdata"/><Relationship Id="rId17" Type="http://schemas.openxmlformats.org/officeDocument/2006/relationships/slide" Target="slides/slide11.xml"/><Relationship Id="rId39" Type="http://schemas.openxmlformats.org/officeDocument/2006/relationships/font" Target="fonts/DMSans-boldItalic.fntdata"/><Relationship Id="rId16" Type="http://schemas.openxmlformats.org/officeDocument/2006/relationships/slide" Target="slides/slide10.xml"/><Relationship Id="rId38" Type="http://schemas.openxmlformats.org/officeDocument/2006/relationships/font" Target="fonts/DM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620cd4d06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20cd4d06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620cd4d063_0_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620cd4d063_0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620cd4d063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620cd4d063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620cd4d063_0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620cd4d063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620cd4d063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620cd4d063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620cd4d063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620cd4d063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620cd4d063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620cd4d063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62e481ebd1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62e481ebd1_0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62e481ebd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2e481eb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Water Pollution is a huge problem that no one person in this room is equipped to tackle. However, every group in this room has come up with great ideas for solutions to some specific problems. Data Collection is absolutely essential to any and all potential solutions, be information about particulates, dissolved pollutants, or anything else. By providing the research and </a:t>
            </a:r>
            <a:r>
              <a:rPr lang="en"/>
              <a:t>entrepreneurial community access to accurate data, we can apply our skillset to the overall problem.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620cd4d063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620cd4d063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Water Pollution is a huge problem that no one person in this room is equipped to tackle. However, every group in this room has come up with great ideas for solutions to some specific problems. Data Collection is absolutely essential to any and all potential solutions, be information about particulates, dissolved pollutants, or anything else. By providing the research and entrepreneurial community access to accurate data, we can apply our skillset to the overall problem.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62e481eb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2e481eb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620cd4d063_0_9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20cd4d063_0_9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62e481ebd1_0_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62e481ebd1_0_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620cd4d063_0_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20cd4d063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62e481ebd1_0_9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2e481ebd1_0_9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620cd4d06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20cd4d06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noaa.gov/stories/smart-buoys-and-noaa-models-are-helping-city-prevent-drinking-water-crisis" TargetMode="External"/><Relationship Id="rId4" Type="http://schemas.openxmlformats.org/officeDocument/2006/relationships/hyperlink" Target="https://www.hws.edu/fli/sos_scandling.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97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M Sans"/>
                <a:ea typeface="DM Sans"/>
                <a:cs typeface="DM Sans"/>
                <a:sym typeface="DM Sans"/>
              </a:rPr>
              <a:t>RoBoat</a:t>
            </a:r>
            <a:endParaRPr>
              <a:solidFill>
                <a:srgbClr val="FFFFFF"/>
              </a:solidFill>
              <a:latin typeface="DM Sans"/>
              <a:ea typeface="DM Sans"/>
              <a:cs typeface="DM Sans"/>
              <a:sym typeface="DM Sans"/>
            </a:endParaRPr>
          </a:p>
          <a:p>
            <a:pPr indent="0" lvl="0" marL="0" rtl="0" algn="ctr">
              <a:spcBef>
                <a:spcPts val="0"/>
              </a:spcBef>
              <a:spcAft>
                <a:spcPts val="0"/>
              </a:spcAft>
              <a:buNone/>
            </a:pPr>
            <a:r>
              <a:rPr i="1" lang="en" sz="1800">
                <a:solidFill>
                  <a:srgbClr val="FFFFFF"/>
                </a:solidFill>
                <a:latin typeface="DM Sans"/>
                <a:ea typeface="DM Sans"/>
                <a:cs typeface="DM Sans"/>
                <a:sym typeface="DM Sans"/>
              </a:rPr>
              <a:t>Autonomous Submersible Data Collection System</a:t>
            </a:r>
            <a:endParaRPr i="1" sz="1800">
              <a:solidFill>
                <a:srgbClr val="FFFFFF"/>
              </a:solidFill>
              <a:latin typeface="DM Sans"/>
              <a:ea typeface="DM Sans"/>
              <a:cs typeface="DM Sans"/>
              <a:sym typeface="DM Sans"/>
            </a:endParaRPr>
          </a:p>
          <a:p>
            <a:pPr indent="0" lvl="0" marL="0" rtl="0" algn="ctr">
              <a:spcBef>
                <a:spcPts val="0"/>
              </a:spcBef>
              <a:spcAft>
                <a:spcPts val="0"/>
              </a:spcAft>
              <a:buNone/>
            </a:pPr>
            <a:r>
              <a:t/>
            </a:r>
            <a:endParaRPr i="1" sz="1800">
              <a:solidFill>
                <a:srgbClr val="FFFFFF"/>
              </a:solidFill>
              <a:latin typeface="DM Sans"/>
              <a:ea typeface="DM Sans"/>
              <a:cs typeface="DM Sans"/>
              <a:sym typeface="DM Sans"/>
            </a:endParaRPr>
          </a:p>
          <a:p>
            <a:pPr indent="0" lvl="0" marL="0" rtl="0" algn="l">
              <a:spcBef>
                <a:spcPts val="0"/>
              </a:spcBef>
              <a:spcAft>
                <a:spcPts val="0"/>
              </a:spcAft>
              <a:buNone/>
            </a:pPr>
            <a:r>
              <a:t/>
            </a:r>
            <a:endParaRPr i="1" sz="1800">
              <a:solidFill>
                <a:srgbClr val="FFFFFF"/>
              </a:solidFill>
              <a:latin typeface="DM Sans"/>
              <a:ea typeface="DM Sans"/>
              <a:cs typeface="DM Sans"/>
              <a:sym typeface="DM Sans"/>
            </a:endParaRPr>
          </a:p>
        </p:txBody>
      </p:sp>
      <p:sp>
        <p:nvSpPr>
          <p:cNvPr id="55" name="Google Shape;55;p13"/>
          <p:cNvSpPr txBox="1"/>
          <p:nvPr>
            <p:ph idx="1" type="subTitle"/>
          </p:nvPr>
        </p:nvSpPr>
        <p:spPr>
          <a:xfrm>
            <a:off x="490700" y="3945750"/>
            <a:ext cx="85206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rgbClr val="CCCCCC"/>
                </a:solidFill>
                <a:latin typeface="DM Sans"/>
                <a:ea typeface="DM Sans"/>
                <a:cs typeface="DM Sans"/>
                <a:sym typeface="DM Sans"/>
              </a:rPr>
              <a:t>Max Brodheim</a:t>
            </a:r>
            <a:endParaRPr sz="1600">
              <a:solidFill>
                <a:srgbClr val="CCCCCC"/>
              </a:solidFill>
              <a:latin typeface="DM Sans"/>
              <a:ea typeface="DM Sans"/>
              <a:cs typeface="DM Sans"/>
              <a:sym typeface="DM Sans"/>
            </a:endParaRPr>
          </a:p>
          <a:p>
            <a:pPr indent="0" lvl="0" marL="0" rtl="0" algn="r">
              <a:spcBef>
                <a:spcPts val="0"/>
              </a:spcBef>
              <a:spcAft>
                <a:spcPts val="0"/>
              </a:spcAft>
              <a:buNone/>
            </a:pPr>
            <a:r>
              <a:rPr lang="en" sz="1600">
                <a:solidFill>
                  <a:srgbClr val="CCCCCC"/>
                </a:solidFill>
                <a:latin typeface="DM Sans"/>
                <a:ea typeface="DM Sans"/>
                <a:cs typeface="DM Sans"/>
                <a:sym typeface="DM Sans"/>
              </a:rPr>
              <a:t>Will Elliman</a:t>
            </a:r>
            <a:endParaRPr sz="1600">
              <a:solidFill>
                <a:srgbClr val="CCCCCC"/>
              </a:solidFill>
              <a:latin typeface="DM Sans"/>
              <a:ea typeface="DM Sans"/>
              <a:cs typeface="DM Sans"/>
              <a:sym typeface="DM Sans"/>
            </a:endParaRPr>
          </a:p>
          <a:p>
            <a:pPr indent="0" lvl="0" marL="0" rtl="0" algn="r">
              <a:spcBef>
                <a:spcPts val="0"/>
              </a:spcBef>
              <a:spcAft>
                <a:spcPts val="0"/>
              </a:spcAft>
              <a:buNone/>
            </a:pPr>
            <a:r>
              <a:rPr lang="en" sz="1600">
                <a:solidFill>
                  <a:srgbClr val="CCCCCC"/>
                </a:solidFill>
                <a:latin typeface="DM Sans"/>
                <a:ea typeface="DM Sans"/>
                <a:cs typeface="DM Sans"/>
                <a:sym typeface="DM Sans"/>
              </a:rPr>
              <a:t>Hayes Torrence</a:t>
            </a:r>
            <a:endParaRPr sz="1600">
              <a:solidFill>
                <a:srgbClr val="CCCCCC"/>
              </a:solidFill>
              <a:latin typeface="DM Sans"/>
              <a:ea typeface="DM Sans"/>
              <a:cs typeface="DM Sans"/>
              <a:sym typeface="DM Sans"/>
            </a:endParaRPr>
          </a:p>
          <a:p>
            <a:pPr indent="0" lvl="0" marL="0" rtl="0" algn="r">
              <a:spcBef>
                <a:spcPts val="0"/>
              </a:spcBef>
              <a:spcAft>
                <a:spcPts val="0"/>
              </a:spcAft>
              <a:buNone/>
            </a:pPr>
            <a:r>
              <a:rPr lang="en" sz="1600">
                <a:solidFill>
                  <a:srgbClr val="CCCCCC"/>
                </a:solidFill>
                <a:latin typeface="DM Sans"/>
                <a:ea typeface="DM Sans"/>
                <a:cs typeface="DM Sans"/>
                <a:sym typeface="DM Sans"/>
              </a:rPr>
              <a:t>James Monaco</a:t>
            </a:r>
            <a:endParaRPr sz="1600">
              <a:solidFill>
                <a:srgbClr val="CCCCCC"/>
              </a:solidFill>
              <a:latin typeface="DM Sans"/>
              <a:ea typeface="DM Sans"/>
              <a:cs typeface="DM Sans"/>
              <a:sym typeface="DM Sans"/>
            </a:endParaRPr>
          </a:p>
        </p:txBody>
      </p:sp>
      <p:sp>
        <p:nvSpPr>
          <p:cNvPr id="56" name="Google Shape;56;p13"/>
          <p:cNvSpPr txBox="1"/>
          <p:nvPr/>
        </p:nvSpPr>
        <p:spPr>
          <a:xfrm>
            <a:off x="0" y="4602075"/>
            <a:ext cx="3665100" cy="5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D9D9D9"/>
                </a:solidFill>
                <a:latin typeface="DM Sans"/>
                <a:ea typeface="DM Sans"/>
                <a:cs typeface="DM Sans"/>
                <a:sym typeface="DM Sans"/>
              </a:rPr>
              <a:t>Hobart and William Smith Colleges</a:t>
            </a:r>
            <a:endParaRPr i="1">
              <a:solidFill>
                <a:srgbClr val="D9D9D9"/>
              </a:solidFill>
              <a:latin typeface="DM Sans"/>
              <a:ea typeface="DM Sans"/>
              <a:cs typeface="DM Sans"/>
              <a:sym typeface="DM Sans"/>
            </a:endParaRPr>
          </a:p>
          <a:p>
            <a:pPr indent="0" lvl="0" marL="0" rtl="0" algn="l">
              <a:spcBef>
                <a:spcPts val="0"/>
              </a:spcBef>
              <a:spcAft>
                <a:spcPts val="0"/>
              </a:spcAft>
              <a:buNone/>
            </a:pPr>
            <a:r>
              <a:rPr i="1" lang="en">
                <a:solidFill>
                  <a:srgbClr val="D9D9D9"/>
                </a:solidFill>
                <a:latin typeface="DM Sans"/>
                <a:ea typeface="DM Sans"/>
                <a:cs typeface="DM Sans"/>
                <a:sym typeface="DM Sans"/>
              </a:rPr>
              <a:t>Hackathon 2019</a:t>
            </a:r>
            <a:endParaRPr i="1">
              <a:solidFill>
                <a:srgbClr val="D9D9D9"/>
              </a:solidFill>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grpSp>
        <p:nvGrpSpPr>
          <p:cNvPr id="196" name="Google Shape;196;p22"/>
          <p:cNvGrpSpPr/>
          <p:nvPr/>
        </p:nvGrpSpPr>
        <p:grpSpPr>
          <a:xfrm>
            <a:off x="4627971" y="451653"/>
            <a:ext cx="4094300" cy="1687841"/>
            <a:chOff x="3977400" y="946003"/>
            <a:chExt cx="4094300" cy="1193579"/>
          </a:xfrm>
        </p:grpSpPr>
        <p:grpSp>
          <p:nvGrpSpPr>
            <p:cNvPr id="197" name="Google Shape;197;p22"/>
            <p:cNvGrpSpPr/>
            <p:nvPr/>
          </p:nvGrpSpPr>
          <p:grpSpPr>
            <a:xfrm>
              <a:off x="4732925" y="1140987"/>
              <a:ext cx="529800" cy="998596"/>
              <a:chOff x="4318975" y="1083450"/>
              <a:chExt cx="529800" cy="591305"/>
            </a:xfrm>
          </p:grpSpPr>
          <p:sp>
            <p:nvSpPr>
              <p:cNvPr id="198" name="Google Shape;198;p22"/>
              <p:cNvSpPr/>
              <p:nvPr/>
            </p:nvSpPr>
            <p:spPr>
              <a:xfrm>
                <a:off x="4517129" y="1083455"/>
                <a:ext cx="133500" cy="591300"/>
              </a:xfrm>
              <a:prstGeom prst="rect">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9" name="Google Shape;199;p22"/>
              <p:cNvCxnSpPr/>
              <p:nvPr/>
            </p:nvCxnSpPr>
            <p:spPr>
              <a:xfrm rot="10800000">
                <a:off x="4318975" y="1083450"/>
                <a:ext cx="529800" cy="0"/>
              </a:xfrm>
              <a:prstGeom prst="straightConnector1">
                <a:avLst/>
              </a:prstGeom>
              <a:noFill/>
              <a:ln cap="flat" cmpd="sng" w="9525">
                <a:solidFill>
                  <a:srgbClr val="840D35"/>
                </a:solidFill>
                <a:prstDash val="solid"/>
                <a:round/>
                <a:headEnd len="sm" w="sm" type="none"/>
                <a:tailEnd len="sm" w="sm" type="none"/>
              </a:ln>
            </p:spPr>
          </p:cxnSp>
        </p:grpSp>
        <p:sp>
          <p:nvSpPr>
            <p:cNvPr id="200" name="Google Shape;200;p22"/>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40D35"/>
                  </a:solidFill>
                  <a:latin typeface="Roboto"/>
                  <a:ea typeface="Roboto"/>
                  <a:cs typeface="Roboto"/>
                  <a:sym typeface="Roboto"/>
                </a:rPr>
                <a:t>Rapid Prototyping</a:t>
              </a:r>
              <a:endParaRPr b="1">
                <a:solidFill>
                  <a:srgbClr val="840D35"/>
                </a:solidFill>
                <a:latin typeface="Roboto"/>
                <a:ea typeface="Roboto"/>
                <a:cs typeface="Roboto"/>
                <a:sym typeface="Roboto"/>
              </a:endParaRPr>
            </a:p>
          </p:txBody>
        </p:sp>
        <p:sp>
          <p:nvSpPr>
            <p:cNvPr id="201" name="Google Shape;201;p22"/>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40D35"/>
                </a:buClr>
                <a:buSzPts val="1100"/>
                <a:buFont typeface="Roboto"/>
                <a:buChar char="-"/>
              </a:pPr>
              <a:r>
                <a:rPr lang="en" sz="1100">
                  <a:solidFill>
                    <a:srgbClr val="840D35"/>
                  </a:solidFill>
                  <a:latin typeface="Roboto"/>
                  <a:ea typeface="Roboto"/>
                  <a:cs typeface="Roboto"/>
                  <a:sym typeface="Roboto"/>
                </a:rPr>
                <a:t>Problem Analysis</a:t>
              </a:r>
              <a:endParaRPr sz="1100">
                <a:solidFill>
                  <a:srgbClr val="840D35"/>
                </a:solidFill>
                <a:latin typeface="Roboto"/>
                <a:ea typeface="Roboto"/>
                <a:cs typeface="Roboto"/>
                <a:sym typeface="Roboto"/>
              </a:endParaRPr>
            </a:p>
            <a:p>
              <a:pPr indent="-298450" lvl="0" marL="457200" rtl="0" algn="l">
                <a:lnSpc>
                  <a:spcPct val="115000"/>
                </a:lnSpc>
                <a:spcBef>
                  <a:spcPts val="0"/>
                </a:spcBef>
                <a:spcAft>
                  <a:spcPts val="0"/>
                </a:spcAft>
                <a:buClr>
                  <a:srgbClr val="840D35"/>
                </a:buClr>
                <a:buSzPts val="1100"/>
                <a:buFont typeface="Roboto"/>
                <a:buChar char="-"/>
              </a:pPr>
              <a:r>
                <a:rPr b="1" lang="en" sz="1100">
                  <a:solidFill>
                    <a:srgbClr val="840D35"/>
                  </a:solidFill>
                  <a:latin typeface="Roboto"/>
                  <a:ea typeface="Roboto"/>
                  <a:cs typeface="Roboto"/>
                  <a:sym typeface="Roboto"/>
                </a:rPr>
                <a:t>Cost </a:t>
              </a:r>
              <a:r>
                <a:rPr lang="en" sz="1100">
                  <a:solidFill>
                    <a:srgbClr val="840D35"/>
                  </a:solidFill>
                  <a:latin typeface="Roboto"/>
                  <a:ea typeface="Roboto"/>
                  <a:cs typeface="Roboto"/>
                  <a:sym typeface="Roboto"/>
                </a:rPr>
                <a:t>Analysis</a:t>
              </a:r>
              <a:endParaRPr sz="1100">
                <a:solidFill>
                  <a:srgbClr val="840D35"/>
                </a:solidFill>
                <a:latin typeface="Roboto"/>
                <a:ea typeface="Roboto"/>
                <a:cs typeface="Roboto"/>
                <a:sym typeface="Roboto"/>
              </a:endParaRPr>
            </a:p>
            <a:p>
              <a:pPr indent="-298450" lvl="0" marL="457200" rtl="0" algn="l">
                <a:lnSpc>
                  <a:spcPct val="115000"/>
                </a:lnSpc>
                <a:spcBef>
                  <a:spcPts val="0"/>
                </a:spcBef>
                <a:spcAft>
                  <a:spcPts val="0"/>
                </a:spcAft>
                <a:buClr>
                  <a:srgbClr val="840D35"/>
                </a:buClr>
                <a:buSzPts val="1100"/>
                <a:buFont typeface="Roboto"/>
                <a:buChar char="-"/>
              </a:pPr>
              <a:r>
                <a:rPr lang="en" sz="1100">
                  <a:solidFill>
                    <a:srgbClr val="840D35"/>
                  </a:solidFill>
                  <a:latin typeface="Roboto"/>
                  <a:ea typeface="Roboto"/>
                  <a:cs typeface="Roboto"/>
                  <a:sym typeface="Roboto"/>
                </a:rPr>
                <a:t>Produce </a:t>
              </a:r>
              <a:r>
                <a:rPr b="1" lang="en" sz="1100">
                  <a:solidFill>
                    <a:srgbClr val="840D35"/>
                  </a:solidFill>
                  <a:latin typeface="Roboto"/>
                  <a:ea typeface="Roboto"/>
                  <a:cs typeface="Roboto"/>
                  <a:sym typeface="Roboto"/>
                </a:rPr>
                <a:t>Preliminary Design</a:t>
              </a:r>
              <a:endParaRPr b="1" sz="1100">
                <a:solidFill>
                  <a:srgbClr val="840D35"/>
                </a:solidFill>
                <a:latin typeface="Roboto"/>
                <a:ea typeface="Roboto"/>
                <a:cs typeface="Roboto"/>
                <a:sym typeface="Roboto"/>
              </a:endParaRPr>
            </a:p>
          </p:txBody>
        </p:sp>
        <p:sp>
          <p:nvSpPr>
            <p:cNvPr id="202" name="Google Shape;202;p22"/>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40D35"/>
                  </a:solidFill>
                  <a:latin typeface="Roboto"/>
                  <a:ea typeface="Roboto"/>
                  <a:cs typeface="Roboto"/>
                  <a:sym typeface="Roboto"/>
                </a:rPr>
                <a:t>Today</a:t>
              </a:r>
              <a:endParaRPr sz="900">
                <a:solidFill>
                  <a:srgbClr val="840D35"/>
                </a:solidFill>
                <a:latin typeface="Roboto"/>
                <a:ea typeface="Roboto"/>
                <a:cs typeface="Roboto"/>
                <a:sym typeface="Roboto"/>
              </a:endParaRPr>
            </a:p>
          </p:txBody>
        </p:sp>
      </p:grpSp>
      <p:grpSp>
        <p:nvGrpSpPr>
          <p:cNvPr id="203" name="Google Shape;203;p22"/>
          <p:cNvGrpSpPr/>
          <p:nvPr/>
        </p:nvGrpSpPr>
        <p:grpSpPr>
          <a:xfrm>
            <a:off x="4627971" y="1702017"/>
            <a:ext cx="4094300" cy="1438390"/>
            <a:chOff x="3977400" y="946003"/>
            <a:chExt cx="4094300" cy="1193487"/>
          </a:xfrm>
        </p:grpSpPr>
        <p:grpSp>
          <p:nvGrpSpPr>
            <p:cNvPr id="204" name="Google Shape;204;p22"/>
            <p:cNvGrpSpPr/>
            <p:nvPr/>
          </p:nvGrpSpPr>
          <p:grpSpPr>
            <a:xfrm>
              <a:off x="4732925" y="1140987"/>
              <a:ext cx="529800" cy="998503"/>
              <a:chOff x="4318975" y="1083450"/>
              <a:chExt cx="529800" cy="591250"/>
            </a:xfrm>
          </p:grpSpPr>
          <p:sp>
            <p:nvSpPr>
              <p:cNvPr id="205" name="Google Shape;205;p22"/>
              <p:cNvSpPr/>
              <p:nvPr/>
            </p:nvSpPr>
            <p:spPr>
              <a:xfrm>
                <a:off x="4517125" y="1086100"/>
                <a:ext cx="133500" cy="588600"/>
              </a:xfrm>
              <a:prstGeom prst="rect">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6" name="Google Shape;206;p22"/>
              <p:cNvCxnSpPr/>
              <p:nvPr/>
            </p:nvCxnSpPr>
            <p:spPr>
              <a:xfrm rot="10800000">
                <a:off x="4318975" y="1083450"/>
                <a:ext cx="529800" cy="0"/>
              </a:xfrm>
              <a:prstGeom prst="straightConnector1">
                <a:avLst/>
              </a:prstGeom>
              <a:noFill/>
              <a:ln cap="flat" cmpd="sng" w="9525">
                <a:solidFill>
                  <a:srgbClr val="858585"/>
                </a:solidFill>
                <a:prstDash val="solid"/>
                <a:round/>
                <a:headEnd len="sm" w="sm" type="none"/>
                <a:tailEnd len="sm" w="sm" type="none"/>
              </a:ln>
            </p:spPr>
          </p:cxnSp>
        </p:grpSp>
        <p:sp>
          <p:nvSpPr>
            <p:cNvPr id="207" name="Google Shape;207;p22"/>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Development</a:t>
              </a:r>
              <a:endParaRPr b="1">
                <a:solidFill>
                  <a:srgbClr val="858585"/>
                </a:solidFill>
                <a:latin typeface="Roboto"/>
                <a:ea typeface="Roboto"/>
                <a:cs typeface="Roboto"/>
                <a:sym typeface="Roboto"/>
              </a:endParaRPr>
            </a:p>
          </p:txBody>
        </p:sp>
        <p:sp>
          <p:nvSpPr>
            <p:cNvPr id="208" name="Google Shape;208;p22"/>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b="1" lang="en" sz="1100">
                  <a:solidFill>
                    <a:srgbClr val="858585"/>
                  </a:solidFill>
                  <a:latin typeface="Roboto"/>
                  <a:ea typeface="Roboto"/>
                  <a:cs typeface="Roboto"/>
                  <a:sym typeface="Roboto"/>
                </a:rPr>
                <a:t>Communicate </a:t>
              </a:r>
              <a:r>
                <a:rPr lang="en" sz="1100">
                  <a:solidFill>
                    <a:srgbClr val="858585"/>
                  </a:solidFill>
                  <a:latin typeface="Roboto"/>
                  <a:ea typeface="Roboto"/>
                  <a:cs typeface="Roboto"/>
                  <a:sym typeface="Roboto"/>
                </a:rPr>
                <a:t>with Researchers </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Construct </a:t>
              </a:r>
              <a:r>
                <a:rPr b="1" lang="en" sz="1100">
                  <a:solidFill>
                    <a:srgbClr val="858585"/>
                  </a:solidFill>
                  <a:latin typeface="Roboto"/>
                  <a:ea typeface="Roboto"/>
                  <a:cs typeface="Roboto"/>
                  <a:sym typeface="Roboto"/>
                </a:rPr>
                <a:t>Mechanical</a:t>
              </a:r>
              <a:r>
                <a:rPr lang="en" sz="1100">
                  <a:solidFill>
                    <a:srgbClr val="858585"/>
                  </a:solidFill>
                  <a:latin typeface="Roboto"/>
                  <a:ea typeface="Roboto"/>
                  <a:cs typeface="Roboto"/>
                  <a:sym typeface="Roboto"/>
                </a:rPr>
                <a:t> Frame</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Sensor Integration</a:t>
              </a:r>
              <a:endParaRPr sz="1100">
                <a:solidFill>
                  <a:srgbClr val="858585"/>
                </a:solidFill>
                <a:latin typeface="Roboto"/>
                <a:ea typeface="Roboto"/>
                <a:cs typeface="Roboto"/>
                <a:sym typeface="Roboto"/>
              </a:endParaRPr>
            </a:p>
          </p:txBody>
        </p:sp>
        <p:sp>
          <p:nvSpPr>
            <p:cNvPr id="209" name="Google Shape;209;p22"/>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1-2 Years</a:t>
              </a:r>
              <a:endParaRPr sz="900">
                <a:solidFill>
                  <a:srgbClr val="858585"/>
                </a:solidFill>
                <a:latin typeface="Roboto"/>
                <a:ea typeface="Roboto"/>
                <a:cs typeface="Roboto"/>
                <a:sym typeface="Roboto"/>
              </a:endParaRPr>
            </a:p>
          </p:txBody>
        </p:sp>
      </p:grpSp>
      <p:grpSp>
        <p:nvGrpSpPr>
          <p:cNvPr id="210" name="Google Shape;210;p22"/>
          <p:cNvGrpSpPr/>
          <p:nvPr/>
        </p:nvGrpSpPr>
        <p:grpSpPr>
          <a:xfrm>
            <a:off x="4627971" y="3855886"/>
            <a:ext cx="4094300" cy="1370374"/>
            <a:chOff x="3977400" y="946003"/>
            <a:chExt cx="4094300" cy="1196520"/>
          </a:xfrm>
        </p:grpSpPr>
        <p:grpSp>
          <p:nvGrpSpPr>
            <p:cNvPr id="211" name="Google Shape;211;p22"/>
            <p:cNvGrpSpPr/>
            <p:nvPr/>
          </p:nvGrpSpPr>
          <p:grpSpPr>
            <a:xfrm>
              <a:off x="4732925" y="1142460"/>
              <a:ext cx="529800" cy="1000063"/>
              <a:chOff x="4318975" y="1084322"/>
              <a:chExt cx="529800" cy="592174"/>
            </a:xfrm>
          </p:grpSpPr>
          <p:sp>
            <p:nvSpPr>
              <p:cNvPr id="212" name="Google Shape;212;p22"/>
              <p:cNvSpPr/>
              <p:nvPr/>
            </p:nvSpPr>
            <p:spPr>
              <a:xfrm>
                <a:off x="4517129" y="1086096"/>
                <a:ext cx="133500" cy="590400"/>
              </a:xfrm>
              <a:prstGeom prst="rect">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3" name="Google Shape;213;p22"/>
              <p:cNvCxnSpPr/>
              <p:nvPr/>
            </p:nvCxnSpPr>
            <p:spPr>
              <a:xfrm rot="10800000">
                <a:off x="4318975" y="1084322"/>
                <a:ext cx="529800" cy="0"/>
              </a:xfrm>
              <a:prstGeom prst="straightConnector1">
                <a:avLst/>
              </a:prstGeom>
              <a:noFill/>
              <a:ln cap="flat" cmpd="sng" w="9525">
                <a:solidFill>
                  <a:srgbClr val="C2C2C2"/>
                </a:solidFill>
                <a:prstDash val="solid"/>
                <a:round/>
                <a:headEnd len="sm" w="sm" type="none"/>
                <a:tailEnd len="sm" w="sm" type="none"/>
              </a:ln>
            </p:spPr>
          </p:cxnSp>
        </p:grpSp>
        <p:sp>
          <p:nvSpPr>
            <p:cNvPr id="214" name="Google Shape;214;p22"/>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Long Term Support</a:t>
              </a:r>
              <a:endParaRPr b="1">
                <a:solidFill>
                  <a:srgbClr val="858585"/>
                </a:solidFill>
                <a:latin typeface="Roboto"/>
                <a:ea typeface="Roboto"/>
                <a:cs typeface="Roboto"/>
                <a:sym typeface="Roboto"/>
              </a:endParaRPr>
            </a:p>
          </p:txBody>
        </p:sp>
        <p:sp>
          <p:nvSpPr>
            <p:cNvPr id="215" name="Google Shape;215;p22"/>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Source Materials to Ensure </a:t>
              </a:r>
              <a:r>
                <a:rPr b="1" lang="en" sz="1100">
                  <a:solidFill>
                    <a:srgbClr val="858585"/>
                  </a:solidFill>
                  <a:latin typeface="Roboto"/>
                  <a:ea typeface="Roboto"/>
                  <a:cs typeface="Roboto"/>
                  <a:sym typeface="Roboto"/>
                </a:rPr>
                <a:t>long-term repairability</a:t>
              </a:r>
              <a:endParaRPr b="1"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Provide </a:t>
              </a:r>
              <a:r>
                <a:rPr b="1" lang="en" sz="1100">
                  <a:solidFill>
                    <a:srgbClr val="858585"/>
                  </a:solidFill>
                  <a:latin typeface="Roboto"/>
                  <a:ea typeface="Roboto"/>
                  <a:cs typeface="Roboto"/>
                  <a:sym typeface="Roboto"/>
                </a:rPr>
                <a:t>Technical Support</a:t>
              </a:r>
              <a:r>
                <a:rPr lang="en" sz="1100">
                  <a:solidFill>
                    <a:srgbClr val="858585"/>
                  </a:solidFill>
                  <a:latin typeface="Roboto"/>
                  <a:ea typeface="Roboto"/>
                  <a:cs typeface="Roboto"/>
                  <a:sym typeface="Roboto"/>
                </a:rPr>
                <a:t> to Users</a:t>
              </a:r>
              <a:endParaRPr sz="1100">
                <a:solidFill>
                  <a:srgbClr val="858585"/>
                </a:solidFill>
                <a:latin typeface="Roboto"/>
                <a:ea typeface="Roboto"/>
                <a:cs typeface="Roboto"/>
                <a:sym typeface="Roboto"/>
              </a:endParaRPr>
            </a:p>
          </p:txBody>
        </p:sp>
        <p:sp>
          <p:nvSpPr>
            <p:cNvPr id="216" name="Google Shape;216;p22"/>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4+ Years</a:t>
              </a:r>
              <a:endParaRPr sz="900">
                <a:solidFill>
                  <a:srgbClr val="858585"/>
                </a:solidFill>
                <a:latin typeface="Roboto"/>
                <a:ea typeface="Roboto"/>
                <a:cs typeface="Roboto"/>
                <a:sym typeface="Roboto"/>
              </a:endParaRPr>
            </a:p>
          </p:txBody>
        </p:sp>
      </p:grpSp>
      <p:grpSp>
        <p:nvGrpSpPr>
          <p:cNvPr id="217" name="Google Shape;217;p22"/>
          <p:cNvGrpSpPr/>
          <p:nvPr/>
        </p:nvGrpSpPr>
        <p:grpSpPr>
          <a:xfrm>
            <a:off x="4627971" y="2769313"/>
            <a:ext cx="4094300" cy="1370361"/>
            <a:chOff x="3977400" y="946003"/>
            <a:chExt cx="4094300" cy="1193487"/>
          </a:xfrm>
        </p:grpSpPr>
        <p:grpSp>
          <p:nvGrpSpPr>
            <p:cNvPr id="218" name="Google Shape;218;p22"/>
            <p:cNvGrpSpPr/>
            <p:nvPr/>
          </p:nvGrpSpPr>
          <p:grpSpPr>
            <a:xfrm>
              <a:off x="4732925" y="1142460"/>
              <a:ext cx="529800" cy="997030"/>
              <a:chOff x="4318975" y="1084322"/>
              <a:chExt cx="529800" cy="590378"/>
            </a:xfrm>
          </p:grpSpPr>
          <p:sp>
            <p:nvSpPr>
              <p:cNvPr id="219" name="Google Shape;219;p22"/>
              <p:cNvSpPr/>
              <p:nvPr/>
            </p:nvSpPr>
            <p:spPr>
              <a:xfrm>
                <a:off x="4517125" y="1086100"/>
                <a:ext cx="133500" cy="588600"/>
              </a:xfrm>
              <a:prstGeom prst="rect">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0" name="Google Shape;220;p22"/>
              <p:cNvCxnSpPr/>
              <p:nvPr/>
            </p:nvCxnSpPr>
            <p:spPr>
              <a:xfrm rot="10800000">
                <a:off x="4318975" y="1084322"/>
                <a:ext cx="529800" cy="0"/>
              </a:xfrm>
              <a:prstGeom prst="straightConnector1">
                <a:avLst/>
              </a:prstGeom>
              <a:noFill/>
              <a:ln cap="flat" cmpd="sng" w="9525">
                <a:solidFill>
                  <a:srgbClr val="C2C2C2"/>
                </a:solidFill>
                <a:prstDash val="solid"/>
                <a:round/>
                <a:headEnd len="sm" w="sm" type="none"/>
                <a:tailEnd len="sm" w="sm" type="none"/>
              </a:ln>
            </p:spPr>
          </p:cxnSp>
        </p:grpSp>
        <p:sp>
          <p:nvSpPr>
            <p:cNvPr id="221" name="Google Shape;221;p22"/>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Production</a:t>
              </a:r>
              <a:endParaRPr b="1">
                <a:solidFill>
                  <a:srgbClr val="858585"/>
                </a:solidFill>
                <a:latin typeface="Roboto"/>
                <a:ea typeface="Roboto"/>
                <a:cs typeface="Roboto"/>
                <a:sym typeface="Roboto"/>
              </a:endParaRPr>
            </a:p>
          </p:txBody>
        </p:sp>
        <p:sp>
          <p:nvSpPr>
            <p:cNvPr id="222" name="Google Shape;222;p22"/>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Determine </a:t>
              </a:r>
              <a:r>
                <a:rPr b="1" lang="en" sz="1100">
                  <a:solidFill>
                    <a:srgbClr val="858585"/>
                  </a:solidFill>
                  <a:latin typeface="Roboto"/>
                  <a:ea typeface="Roboto"/>
                  <a:cs typeface="Roboto"/>
                  <a:sym typeface="Roboto"/>
                </a:rPr>
                <a:t>Production Location</a:t>
              </a:r>
              <a:endParaRPr b="1"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Source Materials</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Streamline Physical Construction</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b="1" lang="en" sz="1100">
                  <a:solidFill>
                    <a:srgbClr val="858585"/>
                  </a:solidFill>
                  <a:latin typeface="Roboto"/>
                  <a:ea typeface="Roboto"/>
                  <a:cs typeface="Roboto"/>
                  <a:sym typeface="Roboto"/>
                </a:rPr>
                <a:t>Provide Units</a:t>
              </a:r>
              <a:r>
                <a:rPr lang="en" sz="1100">
                  <a:solidFill>
                    <a:srgbClr val="858585"/>
                  </a:solidFill>
                  <a:latin typeface="Roboto"/>
                  <a:ea typeface="Roboto"/>
                  <a:cs typeface="Roboto"/>
                  <a:sym typeface="Roboto"/>
                </a:rPr>
                <a:t> to Users</a:t>
              </a:r>
              <a:endParaRPr sz="1100">
                <a:solidFill>
                  <a:srgbClr val="858585"/>
                </a:solidFill>
                <a:latin typeface="Roboto"/>
                <a:ea typeface="Roboto"/>
                <a:cs typeface="Roboto"/>
                <a:sym typeface="Roboto"/>
              </a:endParaRPr>
            </a:p>
          </p:txBody>
        </p:sp>
        <p:sp>
          <p:nvSpPr>
            <p:cNvPr id="223" name="Google Shape;223;p22"/>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2+ Years</a:t>
              </a:r>
              <a:endParaRPr sz="900">
                <a:solidFill>
                  <a:srgbClr val="858585"/>
                </a:solidFill>
                <a:latin typeface="Roboto"/>
                <a:ea typeface="Roboto"/>
                <a:cs typeface="Roboto"/>
                <a:sym typeface="Roboto"/>
              </a:endParaRPr>
            </a:p>
          </p:txBody>
        </p:sp>
      </p:grpSp>
      <p:pic>
        <p:nvPicPr>
          <p:cNvPr id="224" name="Google Shape;224;p22"/>
          <p:cNvPicPr preferRelativeResize="0"/>
          <p:nvPr/>
        </p:nvPicPr>
        <p:blipFill>
          <a:blip r:embed="rId3">
            <a:alphaModFix/>
          </a:blip>
          <a:stretch>
            <a:fillRect/>
          </a:stretch>
        </p:blipFill>
        <p:spPr>
          <a:xfrm>
            <a:off x="304800" y="1006571"/>
            <a:ext cx="4323171" cy="3130345"/>
          </a:xfrm>
          <a:prstGeom prst="rect">
            <a:avLst/>
          </a:prstGeom>
          <a:noFill/>
          <a:ln cap="flat" cmpd="sng" w="38100">
            <a:solidFill>
              <a:srgbClr val="A72A1E"/>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grpSp>
        <p:nvGrpSpPr>
          <p:cNvPr id="229" name="Google Shape;229;p23"/>
          <p:cNvGrpSpPr/>
          <p:nvPr/>
        </p:nvGrpSpPr>
        <p:grpSpPr>
          <a:xfrm>
            <a:off x="4627971" y="451653"/>
            <a:ext cx="4094300" cy="1687841"/>
            <a:chOff x="3977400" y="946003"/>
            <a:chExt cx="4094300" cy="1193579"/>
          </a:xfrm>
        </p:grpSpPr>
        <p:grpSp>
          <p:nvGrpSpPr>
            <p:cNvPr id="230" name="Google Shape;230;p23"/>
            <p:cNvGrpSpPr/>
            <p:nvPr/>
          </p:nvGrpSpPr>
          <p:grpSpPr>
            <a:xfrm>
              <a:off x="4732925" y="1140987"/>
              <a:ext cx="529800" cy="998596"/>
              <a:chOff x="4318975" y="1083450"/>
              <a:chExt cx="529800" cy="591305"/>
            </a:xfrm>
          </p:grpSpPr>
          <p:sp>
            <p:nvSpPr>
              <p:cNvPr id="231" name="Google Shape;231;p23"/>
              <p:cNvSpPr/>
              <p:nvPr/>
            </p:nvSpPr>
            <p:spPr>
              <a:xfrm>
                <a:off x="4517129" y="1083455"/>
                <a:ext cx="133500" cy="5913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2" name="Google Shape;232;p23"/>
              <p:cNvCxnSpPr/>
              <p:nvPr/>
            </p:nvCxnSpPr>
            <p:spPr>
              <a:xfrm rot="10800000">
                <a:off x="4318975" y="1083450"/>
                <a:ext cx="529800" cy="0"/>
              </a:xfrm>
              <a:prstGeom prst="straightConnector1">
                <a:avLst/>
              </a:prstGeom>
              <a:noFill/>
              <a:ln cap="flat" cmpd="sng" w="9525">
                <a:solidFill>
                  <a:srgbClr val="CCCCCC"/>
                </a:solidFill>
                <a:prstDash val="solid"/>
                <a:round/>
                <a:headEnd len="sm" w="sm" type="none"/>
                <a:tailEnd len="sm" w="sm" type="none"/>
              </a:ln>
            </p:spPr>
          </p:cxnSp>
        </p:grpSp>
        <p:sp>
          <p:nvSpPr>
            <p:cNvPr id="233" name="Google Shape;233;p23"/>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Rapid Prototyping</a:t>
              </a:r>
              <a:endParaRPr b="1">
                <a:solidFill>
                  <a:srgbClr val="858585"/>
                </a:solidFill>
                <a:latin typeface="Roboto"/>
                <a:ea typeface="Roboto"/>
                <a:cs typeface="Roboto"/>
                <a:sym typeface="Roboto"/>
              </a:endParaRPr>
            </a:p>
          </p:txBody>
        </p:sp>
        <p:sp>
          <p:nvSpPr>
            <p:cNvPr id="234" name="Google Shape;234;p23"/>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Problem Analysis</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b="1" lang="en" sz="1100">
                  <a:solidFill>
                    <a:srgbClr val="858585"/>
                  </a:solidFill>
                  <a:latin typeface="Roboto"/>
                  <a:ea typeface="Roboto"/>
                  <a:cs typeface="Roboto"/>
                  <a:sym typeface="Roboto"/>
                </a:rPr>
                <a:t>Cost </a:t>
              </a:r>
              <a:r>
                <a:rPr lang="en" sz="1100">
                  <a:solidFill>
                    <a:srgbClr val="858585"/>
                  </a:solidFill>
                  <a:latin typeface="Roboto"/>
                  <a:ea typeface="Roboto"/>
                  <a:cs typeface="Roboto"/>
                  <a:sym typeface="Roboto"/>
                </a:rPr>
                <a:t>Analysis</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Produce </a:t>
              </a:r>
              <a:r>
                <a:rPr b="1" lang="en" sz="1100">
                  <a:solidFill>
                    <a:srgbClr val="858585"/>
                  </a:solidFill>
                  <a:latin typeface="Roboto"/>
                  <a:ea typeface="Roboto"/>
                  <a:cs typeface="Roboto"/>
                  <a:sym typeface="Roboto"/>
                </a:rPr>
                <a:t>Preliminary Design</a:t>
              </a:r>
              <a:endParaRPr b="1" sz="1100">
                <a:solidFill>
                  <a:srgbClr val="858585"/>
                </a:solidFill>
                <a:latin typeface="Roboto"/>
                <a:ea typeface="Roboto"/>
                <a:cs typeface="Roboto"/>
                <a:sym typeface="Roboto"/>
              </a:endParaRPr>
            </a:p>
          </p:txBody>
        </p:sp>
        <p:sp>
          <p:nvSpPr>
            <p:cNvPr id="235" name="Google Shape;235;p23"/>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Today</a:t>
              </a:r>
              <a:endParaRPr sz="900">
                <a:solidFill>
                  <a:srgbClr val="858585"/>
                </a:solidFill>
                <a:latin typeface="Roboto"/>
                <a:ea typeface="Roboto"/>
                <a:cs typeface="Roboto"/>
                <a:sym typeface="Roboto"/>
              </a:endParaRPr>
            </a:p>
          </p:txBody>
        </p:sp>
      </p:grpSp>
      <p:grpSp>
        <p:nvGrpSpPr>
          <p:cNvPr id="236" name="Google Shape;236;p23"/>
          <p:cNvGrpSpPr/>
          <p:nvPr/>
        </p:nvGrpSpPr>
        <p:grpSpPr>
          <a:xfrm>
            <a:off x="4627971" y="1702017"/>
            <a:ext cx="4094300" cy="1438390"/>
            <a:chOff x="3977400" y="946003"/>
            <a:chExt cx="4094300" cy="1193487"/>
          </a:xfrm>
        </p:grpSpPr>
        <p:grpSp>
          <p:nvGrpSpPr>
            <p:cNvPr id="237" name="Google Shape;237;p23"/>
            <p:cNvGrpSpPr/>
            <p:nvPr/>
          </p:nvGrpSpPr>
          <p:grpSpPr>
            <a:xfrm>
              <a:off x="4732925" y="1140987"/>
              <a:ext cx="529800" cy="998503"/>
              <a:chOff x="4318975" y="1083450"/>
              <a:chExt cx="529800" cy="591250"/>
            </a:xfrm>
          </p:grpSpPr>
          <p:sp>
            <p:nvSpPr>
              <p:cNvPr id="238" name="Google Shape;238;p23"/>
              <p:cNvSpPr/>
              <p:nvPr/>
            </p:nvSpPr>
            <p:spPr>
              <a:xfrm>
                <a:off x="4517125" y="1086100"/>
                <a:ext cx="133500" cy="588600"/>
              </a:xfrm>
              <a:prstGeom prst="rect">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9" name="Google Shape;239;p23"/>
              <p:cNvCxnSpPr/>
              <p:nvPr/>
            </p:nvCxnSpPr>
            <p:spPr>
              <a:xfrm rot="10800000">
                <a:off x="4318975" y="1083450"/>
                <a:ext cx="529800" cy="0"/>
              </a:xfrm>
              <a:prstGeom prst="straightConnector1">
                <a:avLst/>
              </a:prstGeom>
              <a:noFill/>
              <a:ln cap="flat" cmpd="sng" w="9525">
                <a:solidFill>
                  <a:srgbClr val="840D35"/>
                </a:solidFill>
                <a:prstDash val="solid"/>
                <a:round/>
                <a:headEnd len="sm" w="sm" type="none"/>
                <a:tailEnd len="sm" w="sm" type="none"/>
              </a:ln>
            </p:spPr>
          </p:cxnSp>
        </p:grpSp>
        <p:sp>
          <p:nvSpPr>
            <p:cNvPr id="240" name="Google Shape;240;p23"/>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40D35"/>
                  </a:solidFill>
                  <a:latin typeface="Roboto"/>
                  <a:ea typeface="Roboto"/>
                  <a:cs typeface="Roboto"/>
                  <a:sym typeface="Roboto"/>
                </a:rPr>
                <a:t>Development</a:t>
              </a:r>
              <a:endParaRPr b="1">
                <a:solidFill>
                  <a:srgbClr val="840D35"/>
                </a:solidFill>
                <a:latin typeface="Roboto"/>
                <a:ea typeface="Roboto"/>
                <a:cs typeface="Roboto"/>
                <a:sym typeface="Roboto"/>
              </a:endParaRPr>
            </a:p>
          </p:txBody>
        </p:sp>
        <p:sp>
          <p:nvSpPr>
            <p:cNvPr id="241" name="Google Shape;241;p23"/>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40D35"/>
                </a:buClr>
                <a:buSzPts val="1100"/>
                <a:buFont typeface="Roboto"/>
                <a:buChar char="-"/>
              </a:pPr>
              <a:r>
                <a:rPr b="1" lang="en" sz="1100">
                  <a:solidFill>
                    <a:srgbClr val="840D35"/>
                  </a:solidFill>
                  <a:latin typeface="Roboto"/>
                  <a:ea typeface="Roboto"/>
                  <a:cs typeface="Roboto"/>
                  <a:sym typeface="Roboto"/>
                </a:rPr>
                <a:t>Communicate </a:t>
              </a:r>
              <a:r>
                <a:rPr lang="en" sz="1100">
                  <a:solidFill>
                    <a:srgbClr val="840D35"/>
                  </a:solidFill>
                  <a:latin typeface="Roboto"/>
                  <a:ea typeface="Roboto"/>
                  <a:cs typeface="Roboto"/>
                  <a:sym typeface="Roboto"/>
                </a:rPr>
                <a:t>with Researchers </a:t>
              </a:r>
              <a:endParaRPr sz="1100">
                <a:solidFill>
                  <a:srgbClr val="840D35"/>
                </a:solidFill>
                <a:latin typeface="Roboto"/>
                <a:ea typeface="Roboto"/>
                <a:cs typeface="Roboto"/>
                <a:sym typeface="Roboto"/>
              </a:endParaRPr>
            </a:p>
            <a:p>
              <a:pPr indent="-298450" lvl="0" marL="457200" rtl="0" algn="l">
                <a:lnSpc>
                  <a:spcPct val="115000"/>
                </a:lnSpc>
                <a:spcBef>
                  <a:spcPts val="0"/>
                </a:spcBef>
                <a:spcAft>
                  <a:spcPts val="0"/>
                </a:spcAft>
                <a:buClr>
                  <a:srgbClr val="840D35"/>
                </a:buClr>
                <a:buSzPts val="1100"/>
                <a:buFont typeface="Roboto"/>
                <a:buChar char="-"/>
              </a:pPr>
              <a:r>
                <a:rPr lang="en" sz="1100">
                  <a:solidFill>
                    <a:srgbClr val="840D35"/>
                  </a:solidFill>
                  <a:latin typeface="Roboto"/>
                  <a:ea typeface="Roboto"/>
                  <a:cs typeface="Roboto"/>
                  <a:sym typeface="Roboto"/>
                </a:rPr>
                <a:t>Construct </a:t>
              </a:r>
              <a:r>
                <a:rPr b="1" lang="en" sz="1100">
                  <a:solidFill>
                    <a:srgbClr val="840D35"/>
                  </a:solidFill>
                  <a:latin typeface="Roboto"/>
                  <a:ea typeface="Roboto"/>
                  <a:cs typeface="Roboto"/>
                  <a:sym typeface="Roboto"/>
                </a:rPr>
                <a:t>Mechanical</a:t>
              </a:r>
              <a:r>
                <a:rPr lang="en" sz="1100">
                  <a:solidFill>
                    <a:srgbClr val="840D35"/>
                  </a:solidFill>
                  <a:latin typeface="Roboto"/>
                  <a:ea typeface="Roboto"/>
                  <a:cs typeface="Roboto"/>
                  <a:sym typeface="Roboto"/>
                </a:rPr>
                <a:t> Frame</a:t>
              </a:r>
              <a:endParaRPr sz="1100">
                <a:solidFill>
                  <a:srgbClr val="840D35"/>
                </a:solidFill>
                <a:latin typeface="Roboto"/>
                <a:ea typeface="Roboto"/>
                <a:cs typeface="Roboto"/>
                <a:sym typeface="Roboto"/>
              </a:endParaRPr>
            </a:p>
            <a:p>
              <a:pPr indent="-298450" lvl="0" marL="457200" rtl="0" algn="l">
                <a:lnSpc>
                  <a:spcPct val="115000"/>
                </a:lnSpc>
                <a:spcBef>
                  <a:spcPts val="0"/>
                </a:spcBef>
                <a:spcAft>
                  <a:spcPts val="0"/>
                </a:spcAft>
                <a:buClr>
                  <a:srgbClr val="840D35"/>
                </a:buClr>
                <a:buSzPts val="1100"/>
                <a:buFont typeface="Roboto"/>
                <a:buChar char="-"/>
              </a:pPr>
              <a:r>
                <a:rPr lang="en" sz="1100">
                  <a:solidFill>
                    <a:srgbClr val="840D35"/>
                  </a:solidFill>
                  <a:latin typeface="Roboto"/>
                  <a:ea typeface="Roboto"/>
                  <a:cs typeface="Roboto"/>
                  <a:sym typeface="Roboto"/>
                </a:rPr>
                <a:t>Sensor Integration</a:t>
              </a:r>
              <a:endParaRPr sz="1100">
                <a:solidFill>
                  <a:srgbClr val="840D35"/>
                </a:solidFill>
                <a:latin typeface="Roboto"/>
                <a:ea typeface="Roboto"/>
                <a:cs typeface="Roboto"/>
                <a:sym typeface="Roboto"/>
              </a:endParaRPr>
            </a:p>
          </p:txBody>
        </p:sp>
        <p:sp>
          <p:nvSpPr>
            <p:cNvPr id="242" name="Google Shape;242;p23"/>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40D35"/>
                  </a:solidFill>
                  <a:latin typeface="Roboto"/>
                  <a:ea typeface="Roboto"/>
                  <a:cs typeface="Roboto"/>
                  <a:sym typeface="Roboto"/>
                </a:rPr>
                <a:t>1-2 Years</a:t>
              </a:r>
              <a:endParaRPr sz="900">
                <a:solidFill>
                  <a:srgbClr val="840D35"/>
                </a:solidFill>
                <a:latin typeface="Roboto"/>
                <a:ea typeface="Roboto"/>
                <a:cs typeface="Roboto"/>
                <a:sym typeface="Roboto"/>
              </a:endParaRPr>
            </a:p>
          </p:txBody>
        </p:sp>
      </p:grpSp>
      <p:grpSp>
        <p:nvGrpSpPr>
          <p:cNvPr id="243" name="Google Shape;243;p23"/>
          <p:cNvGrpSpPr/>
          <p:nvPr/>
        </p:nvGrpSpPr>
        <p:grpSpPr>
          <a:xfrm>
            <a:off x="4627971" y="3855886"/>
            <a:ext cx="4094300" cy="1370374"/>
            <a:chOff x="3977400" y="946003"/>
            <a:chExt cx="4094300" cy="1196520"/>
          </a:xfrm>
        </p:grpSpPr>
        <p:grpSp>
          <p:nvGrpSpPr>
            <p:cNvPr id="244" name="Google Shape;244;p23"/>
            <p:cNvGrpSpPr/>
            <p:nvPr/>
          </p:nvGrpSpPr>
          <p:grpSpPr>
            <a:xfrm>
              <a:off x="4732925" y="1142460"/>
              <a:ext cx="529800" cy="1000063"/>
              <a:chOff x="4318975" y="1084322"/>
              <a:chExt cx="529800" cy="592174"/>
            </a:xfrm>
          </p:grpSpPr>
          <p:sp>
            <p:nvSpPr>
              <p:cNvPr id="245" name="Google Shape;245;p23"/>
              <p:cNvSpPr/>
              <p:nvPr/>
            </p:nvSpPr>
            <p:spPr>
              <a:xfrm>
                <a:off x="4517129" y="1086096"/>
                <a:ext cx="133500" cy="590400"/>
              </a:xfrm>
              <a:prstGeom prst="rect">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6" name="Google Shape;246;p23"/>
              <p:cNvCxnSpPr/>
              <p:nvPr/>
            </p:nvCxnSpPr>
            <p:spPr>
              <a:xfrm rot="10800000">
                <a:off x="4318975" y="1084322"/>
                <a:ext cx="529800" cy="0"/>
              </a:xfrm>
              <a:prstGeom prst="straightConnector1">
                <a:avLst/>
              </a:prstGeom>
              <a:noFill/>
              <a:ln cap="flat" cmpd="sng" w="9525">
                <a:solidFill>
                  <a:srgbClr val="C2C2C2"/>
                </a:solidFill>
                <a:prstDash val="solid"/>
                <a:round/>
                <a:headEnd len="sm" w="sm" type="none"/>
                <a:tailEnd len="sm" w="sm" type="none"/>
              </a:ln>
            </p:spPr>
          </p:cxnSp>
        </p:grpSp>
        <p:sp>
          <p:nvSpPr>
            <p:cNvPr id="247" name="Google Shape;247;p23"/>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Long Term Support</a:t>
              </a:r>
              <a:endParaRPr b="1">
                <a:solidFill>
                  <a:srgbClr val="858585"/>
                </a:solidFill>
                <a:latin typeface="Roboto"/>
                <a:ea typeface="Roboto"/>
                <a:cs typeface="Roboto"/>
                <a:sym typeface="Roboto"/>
              </a:endParaRPr>
            </a:p>
          </p:txBody>
        </p:sp>
        <p:sp>
          <p:nvSpPr>
            <p:cNvPr id="248" name="Google Shape;248;p23"/>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Source Materials to Ensure </a:t>
              </a:r>
              <a:r>
                <a:rPr b="1" lang="en" sz="1100">
                  <a:solidFill>
                    <a:srgbClr val="858585"/>
                  </a:solidFill>
                  <a:latin typeface="Roboto"/>
                  <a:ea typeface="Roboto"/>
                  <a:cs typeface="Roboto"/>
                  <a:sym typeface="Roboto"/>
                </a:rPr>
                <a:t>long-term repairability</a:t>
              </a:r>
              <a:endParaRPr b="1"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Provide </a:t>
              </a:r>
              <a:r>
                <a:rPr b="1" lang="en" sz="1100">
                  <a:solidFill>
                    <a:srgbClr val="858585"/>
                  </a:solidFill>
                  <a:latin typeface="Roboto"/>
                  <a:ea typeface="Roboto"/>
                  <a:cs typeface="Roboto"/>
                  <a:sym typeface="Roboto"/>
                </a:rPr>
                <a:t>Technical Support</a:t>
              </a:r>
              <a:r>
                <a:rPr lang="en" sz="1100">
                  <a:solidFill>
                    <a:srgbClr val="858585"/>
                  </a:solidFill>
                  <a:latin typeface="Roboto"/>
                  <a:ea typeface="Roboto"/>
                  <a:cs typeface="Roboto"/>
                  <a:sym typeface="Roboto"/>
                </a:rPr>
                <a:t> to Users</a:t>
              </a:r>
              <a:endParaRPr sz="1100">
                <a:solidFill>
                  <a:srgbClr val="858585"/>
                </a:solidFill>
                <a:latin typeface="Roboto"/>
                <a:ea typeface="Roboto"/>
                <a:cs typeface="Roboto"/>
                <a:sym typeface="Roboto"/>
              </a:endParaRPr>
            </a:p>
          </p:txBody>
        </p:sp>
        <p:sp>
          <p:nvSpPr>
            <p:cNvPr id="249" name="Google Shape;249;p23"/>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4+ Years</a:t>
              </a:r>
              <a:endParaRPr sz="900">
                <a:solidFill>
                  <a:srgbClr val="858585"/>
                </a:solidFill>
                <a:latin typeface="Roboto"/>
                <a:ea typeface="Roboto"/>
                <a:cs typeface="Roboto"/>
                <a:sym typeface="Roboto"/>
              </a:endParaRPr>
            </a:p>
          </p:txBody>
        </p:sp>
      </p:grpSp>
      <p:grpSp>
        <p:nvGrpSpPr>
          <p:cNvPr id="250" name="Google Shape;250;p23"/>
          <p:cNvGrpSpPr/>
          <p:nvPr/>
        </p:nvGrpSpPr>
        <p:grpSpPr>
          <a:xfrm>
            <a:off x="4627971" y="2769313"/>
            <a:ext cx="4094300" cy="1370361"/>
            <a:chOff x="3977400" y="946003"/>
            <a:chExt cx="4094300" cy="1193487"/>
          </a:xfrm>
        </p:grpSpPr>
        <p:grpSp>
          <p:nvGrpSpPr>
            <p:cNvPr id="251" name="Google Shape;251;p23"/>
            <p:cNvGrpSpPr/>
            <p:nvPr/>
          </p:nvGrpSpPr>
          <p:grpSpPr>
            <a:xfrm>
              <a:off x="4732925" y="1142460"/>
              <a:ext cx="529800" cy="997030"/>
              <a:chOff x="4318975" y="1084322"/>
              <a:chExt cx="529800" cy="590378"/>
            </a:xfrm>
          </p:grpSpPr>
          <p:sp>
            <p:nvSpPr>
              <p:cNvPr id="252" name="Google Shape;252;p23"/>
              <p:cNvSpPr/>
              <p:nvPr/>
            </p:nvSpPr>
            <p:spPr>
              <a:xfrm>
                <a:off x="4517125" y="1086100"/>
                <a:ext cx="133500" cy="588600"/>
              </a:xfrm>
              <a:prstGeom prst="rect">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3" name="Google Shape;253;p23"/>
              <p:cNvCxnSpPr/>
              <p:nvPr/>
            </p:nvCxnSpPr>
            <p:spPr>
              <a:xfrm rot="10800000">
                <a:off x="4318975" y="1084322"/>
                <a:ext cx="529800" cy="0"/>
              </a:xfrm>
              <a:prstGeom prst="straightConnector1">
                <a:avLst/>
              </a:prstGeom>
              <a:noFill/>
              <a:ln cap="flat" cmpd="sng" w="9525">
                <a:solidFill>
                  <a:srgbClr val="858585"/>
                </a:solidFill>
                <a:prstDash val="solid"/>
                <a:round/>
                <a:headEnd len="sm" w="sm" type="none"/>
                <a:tailEnd len="sm" w="sm" type="none"/>
              </a:ln>
            </p:spPr>
          </p:cxnSp>
        </p:grpSp>
        <p:sp>
          <p:nvSpPr>
            <p:cNvPr id="254" name="Google Shape;254;p23"/>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Production</a:t>
              </a:r>
              <a:endParaRPr b="1">
                <a:solidFill>
                  <a:srgbClr val="858585"/>
                </a:solidFill>
                <a:latin typeface="Roboto"/>
                <a:ea typeface="Roboto"/>
                <a:cs typeface="Roboto"/>
                <a:sym typeface="Roboto"/>
              </a:endParaRPr>
            </a:p>
          </p:txBody>
        </p:sp>
        <p:sp>
          <p:nvSpPr>
            <p:cNvPr id="255" name="Google Shape;255;p23"/>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Determine </a:t>
              </a:r>
              <a:r>
                <a:rPr b="1" lang="en" sz="1100">
                  <a:solidFill>
                    <a:srgbClr val="858585"/>
                  </a:solidFill>
                  <a:latin typeface="Roboto"/>
                  <a:ea typeface="Roboto"/>
                  <a:cs typeface="Roboto"/>
                  <a:sym typeface="Roboto"/>
                </a:rPr>
                <a:t>Production Location</a:t>
              </a:r>
              <a:endParaRPr b="1"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Source Materials</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Streamline Physical Construction</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b="1" lang="en" sz="1100">
                  <a:solidFill>
                    <a:srgbClr val="858585"/>
                  </a:solidFill>
                  <a:latin typeface="Roboto"/>
                  <a:ea typeface="Roboto"/>
                  <a:cs typeface="Roboto"/>
                  <a:sym typeface="Roboto"/>
                </a:rPr>
                <a:t>Provide Units</a:t>
              </a:r>
              <a:r>
                <a:rPr lang="en" sz="1100">
                  <a:solidFill>
                    <a:srgbClr val="858585"/>
                  </a:solidFill>
                  <a:latin typeface="Roboto"/>
                  <a:ea typeface="Roboto"/>
                  <a:cs typeface="Roboto"/>
                  <a:sym typeface="Roboto"/>
                </a:rPr>
                <a:t> to Users</a:t>
              </a:r>
              <a:endParaRPr sz="1100">
                <a:solidFill>
                  <a:srgbClr val="858585"/>
                </a:solidFill>
                <a:latin typeface="Roboto"/>
                <a:ea typeface="Roboto"/>
                <a:cs typeface="Roboto"/>
                <a:sym typeface="Roboto"/>
              </a:endParaRPr>
            </a:p>
          </p:txBody>
        </p:sp>
        <p:sp>
          <p:nvSpPr>
            <p:cNvPr id="256" name="Google Shape;256;p23"/>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2+ Years</a:t>
              </a:r>
              <a:endParaRPr sz="900">
                <a:solidFill>
                  <a:srgbClr val="858585"/>
                </a:solidFill>
                <a:latin typeface="Roboto"/>
                <a:ea typeface="Roboto"/>
                <a:cs typeface="Roboto"/>
                <a:sym typeface="Roboto"/>
              </a:endParaRPr>
            </a:p>
          </p:txBody>
        </p:sp>
      </p:grpSp>
      <p:pic>
        <p:nvPicPr>
          <p:cNvPr id="257" name="Google Shape;257;p23"/>
          <p:cNvPicPr preferRelativeResize="0"/>
          <p:nvPr/>
        </p:nvPicPr>
        <p:blipFill>
          <a:blip r:embed="rId3">
            <a:alphaModFix/>
          </a:blip>
          <a:stretch>
            <a:fillRect/>
          </a:stretch>
        </p:blipFill>
        <p:spPr>
          <a:xfrm>
            <a:off x="240850" y="1048600"/>
            <a:ext cx="4504576" cy="2940401"/>
          </a:xfrm>
          <a:prstGeom prst="rect">
            <a:avLst/>
          </a:prstGeom>
          <a:noFill/>
          <a:ln cap="flat" cmpd="sng" w="38100">
            <a:solidFill>
              <a:srgbClr val="A72A1E"/>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pSp>
        <p:nvGrpSpPr>
          <p:cNvPr id="262" name="Google Shape;262;p24"/>
          <p:cNvGrpSpPr/>
          <p:nvPr/>
        </p:nvGrpSpPr>
        <p:grpSpPr>
          <a:xfrm>
            <a:off x="4627971" y="451653"/>
            <a:ext cx="4094300" cy="1687841"/>
            <a:chOff x="3977400" y="946003"/>
            <a:chExt cx="4094300" cy="1193579"/>
          </a:xfrm>
        </p:grpSpPr>
        <p:grpSp>
          <p:nvGrpSpPr>
            <p:cNvPr id="263" name="Google Shape;263;p24"/>
            <p:cNvGrpSpPr/>
            <p:nvPr/>
          </p:nvGrpSpPr>
          <p:grpSpPr>
            <a:xfrm>
              <a:off x="4732925" y="1140987"/>
              <a:ext cx="529800" cy="998596"/>
              <a:chOff x="4318975" y="1083450"/>
              <a:chExt cx="529800" cy="591305"/>
            </a:xfrm>
          </p:grpSpPr>
          <p:sp>
            <p:nvSpPr>
              <p:cNvPr id="264" name="Google Shape;264;p24"/>
              <p:cNvSpPr/>
              <p:nvPr/>
            </p:nvSpPr>
            <p:spPr>
              <a:xfrm>
                <a:off x="4517129" y="1083455"/>
                <a:ext cx="133500" cy="5913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5" name="Google Shape;265;p24"/>
              <p:cNvCxnSpPr/>
              <p:nvPr/>
            </p:nvCxnSpPr>
            <p:spPr>
              <a:xfrm rot="10800000">
                <a:off x="4318975" y="1083450"/>
                <a:ext cx="529800" cy="0"/>
              </a:xfrm>
              <a:prstGeom prst="straightConnector1">
                <a:avLst/>
              </a:prstGeom>
              <a:noFill/>
              <a:ln cap="flat" cmpd="sng" w="9525">
                <a:solidFill>
                  <a:srgbClr val="CCCCCC"/>
                </a:solidFill>
                <a:prstDash val="solid"/>
                <a:round/>
                <a:headEnd len="sm" w="sm" type="none"/>
                <a:tailEnd len="sm" w="sm" type="none"/>
              </a:ln>
            </p:spPr>
          </p:cxnSp>
        </p:grpSp>
        <p:sp>
          <p:nvSpPr>
            <p:cNvPr id="266" name="Google Shape;266;p24"/>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Rapid Prototyping</a:t>
              </a:r>
              <a:endParaRPr b="1">
                <a:solidFill>
                  <a:srgbClr val="858585"/>
                </a:solidFill>
                <a:latin typeface="Roboto"/>
                <a:ea typeface="Roboto"/>
                <a:cs typeface="Roboto"/>
                <a:sym typeface="Roboto"/>
              </a:endParaRPr>
            </a:p>
          </p:txBody>
        </p:sp>
        <p:sp>
          <p:nvSpPr>
            <p:cNvPr id="267" name="Google Shape;267;p24"/>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Problem Analysis</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b="1" lang="en" sz="1100">
                  <a:solidFill>
                    <a:srgbClr val="858585"/>
                  </a:solidFill>
                  <a:latin typeface="Roboto"/>
                  <a:ea typeface="Roboto"/>
                  <a:cs typeface="Roboto"/>
                  <a:sym typeface="Roboto"/>
                </a:rPr>
                <a:t>Cost </a:t>
              </a:r>
              <a:r>
                <a:rPr lang="en" sz="1100">
                  <a:solidFill>
                    <a:srgbClr val="858585"/>
                  </a:solidFill>
                  <a:latin typeface="Roboto"/>
                  <a:ea typeface="Roboto"/>
                  <a:cs typeface="Roboto"/>
                  <a:sym typeface="Roboto"/>
                </a:rPr>
                <a:t>Analysis</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Produce </a:t>
              </a:r>
              <a:r>
                <a:rPr b="1" lang="en" sz="1100">
                  <a:solidFill>
                    <a:srgbClr val="858585"/>
                  </a:solidFill>
                  <a:latin typeface="Roboto"/>
                  <a:ea typeface="Roboto"/>
                  <a:cs typeface="Roboto"/>
                  <a:sym typeface="Roboto"/>
                </a:rPr>
                <a:t>Preliminary Design</a:t>
              </a:r>
              <a:endParaRPr b="1" sz="1100">
                <a:solidFill>
                  <a:srgbClr val="858585"/>
                </a:solidFill>
                <a:latin typeface="Roboto"/>
                <a:ea typeface="Roboto"/>
                <a:cs typeface="Roboto"/>
                <a:sym typeface="Roboto"/>
              </a:endParaRPr>
            </a:p>
          </p:txBody>
        </p:sp>
        <p:sp>
          <p:nvSpPr>
            <p:cNvPr id="268" name="Google Shape;268;p24"/>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Today</a:t>
              </a:r>
              <a:endParaRPr sz="900">
                <a:solidFill>
                  <a:srgbClr val="858585"/>
                </a:solidFill>
                <a:latin typeface="Roboto"/>
                <a:ea typeface="Roboto"/>
                <a:cs typeface="Roboto"/>
                <a:sym typeface="Roboto"/>
              </a:endParaRPr>
            </a:p>
          </p:txBody>
        </p:sp>
      </p:grpSp>
      <p:grpSp>
        <p:nvGrpSpPr>
          <p:cNvPr id="269" name="Google Shape;269;p24"/>
          <p:cNvGrpSpPr/>
          <p:nvPr/>
        </p:nvGrpSpPr>
        <p:grpSpPr>
          <a:xfrm>
            <a:off x="4627971" y="1702017"/>
            <a:ext cx="4094300" cy="1438390"/>
            <a:chOff x="3977400" y="946003"/>
            <a:chExt cx="4094300" cy="1193487"/>
          </a:xfrm>
        </p:grpSpPr>
        <p:grpSp>
          <p:nvGrpSpPr>
            <p:cNvPr id="270" name="Google Shape;270;p24"/>
            <p:cNvGrpSpPr/>
            <p:nvPr/>
          </p:nvGrpSpPr>
          <p:grpSpPr>
            <a:xfrm>
              <a:off x="4732925" y="1140987"/>
              <a:ext cx="529800" cy="998503"/>
              <a:chOff x="4318975" y="1083450"/>
              <a:chExt cx="529800" cy="591250"/>
            </a:xfrm>
          </p:grpSpPr>
          <p:sp>
            <p:nvSpPr>
              <p:cNvPr id="271" name="Google Shape;271;p24"/>
              <p:cNvSpPr/>
              <p:nvPr/>
            </p:nvSpPr>
            <p:spPr>
              <a:xfrm>
                <a:off x="4517125" y="1086100"/>
                <a:ext cx="133500" cy="588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2" name="Google Shape;272;p24"/>
              <p:cNvCxnSpPr/>
              <p:nvPr/>
            </p:nvCxnSpPr>
            <p:spPr>
              <a:xfrm rot="10800000">
                <a:off x="4318975" y="1083450"/>
                <a:ext cx="529800" cy="0"/>
              </a:xfrm>
              <a:prstGeom prst="straightConnector1">
                <a:avLst/>
              </a:prstGeom>
              <a:noFill/>
              <a:ln cap="flat" cmpd="sng" w="9525">
                <a:solidFill>
                  <a:srgbClr val="CCCCCC"/>
                </a:solidFill>
                <a:prstDash val="solid"/>
                <a:round/>
                <a:headEnd len="sm" w="sm" type="none"/>
                <a:tailEnd len="sm" w="sm" type="none"/>
              </a:ln>
            </p:spPr>
          </p:cxnSp>
        </p:grpSp>
        <p:sp>
          <p:nvSpPr>
            <p:cNvPr id="273" name="Google Shape;273;p24"/>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Development</a:t>
              </a:r>
              <a:endParaRPr b="1">
                <a:solidFill>
                  <a:srgbClr val="858585"/>
                </a:solidFill>
                <a:latin typeface="Roboto"/>
                <a:ea typeface="Roboto"/>
                <a:cs typeface="Roboto"/>
                <a:sym typeface="Roboto"/>
              </a:endParaRPr>
            </a:p>
          </p:txBody>
        </p:sp>
        <p:sp>
          <p:nvSpPr>
            <p:cNvPr id="274" name="Google Shape;274;p24"/>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b="1" lang="en" sz="1100">
                  <a:solidFill>
                    <a:srgbClr val="858585"/>
                  </a:solidFill>
                  <a:latin typeface="Roboto"/>
                  <a:ea typeface="Roboto"/>
                  <a:cs typeface="Roboto"/>
                  <a:sym typeface="Roboto"/>
                </a:rPr>
                <a:t>Communicate </a:t>
              </a:r>
              <a:r>
                <a:rPr lang="en" sz="1100">
                  <a:solidFill>
                    <a:srgbClr val="858585"/>
                  </a:solidFill>
                  <a:latin typeface="Roboto"/>
                  <a:ea typeface="Roboto"/>
                  <a:cs typeface="Roboto"/>
                  <a:sym typeface="Roboto"/>
                </a:rPr>
                <a:t>with Researchers </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Construct </a:t>
              </a:r>
              <a:r>
                <a:rPr b="1" lang="en" sz="1100">
                  <a:solidFill>
                    <a:srgbClr val="858585"/>
                  </a:solidFill>
                  <a:latin typeface="Roboto"/>
                  <a:ea typeface="Roboto"/>
                  <a:cs typeface="Roboto"/>
                  <a:sym typeface="Roboto"/>
                </a:rPr>
                <a:t>Mechanical</a:t>
              </a:r>
              <a:r>
                <a:rPr lang="en" sz="1100">
                  <a:solidFill>
                    <a:srgbClr val="858585"/>
                  </a:solidFill>
                  <a:latin typeface="Roboto"/>
                  <a:ea typeface="Roboto"/>
                  <a:cs typeface="Roboto"/>
                  <a:sym typeface="Roboto"/>
                </a:rPr>
                <a:t> Frame</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Sensor Integration</a:t>
              </a:r>
              <a:endParaRPr sz="1100">
                <a:solidFill>
                  <a:srgbClr val="858585"/>
                </a:solidFill>
                <a:latin typeface="Roboto"/>
                <a:ea typeface="Roboto"/>
                <a:cs typeface="Roboto"/>
                <a:sym typeface="Roboto"/>
              </a:endParaRPr>
            </a:p>
          </p:txBody>
        </p:sp>
        <p:sp>
          <p:nvSpPr>
            <p:cNvPr id="275" name="Google Shape;275;p24"/>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1-2 Years</a:t>
              </a:r>
              <a:endParaRPr sz="900">
                <a:solidFill>
                  <a:srgbClr val="858585"/>
                </a:solidFill>
                <a:latin typeface="Roboto"/>
                <a:ea typeface="Roboto"/>
                <a:cs typeface="Roboto"/>
                <a:sym typeface="Roboto"/>
              </a:endParaRPr>
            </a:p>
          </p:txBody>
        </p:sp>
      </p:grpSp>
      <p:grpSp>
        <p:nvGrpSpPr>
          <p:cNvPr id="276" name="Google Shape;276;p24"/>
          <p:cNvGrpSpPr/>
          <p:nvPr/>
        </p:nvGrpSpPr>
        <p:grpSpPr>
          <a:xfrm>
            <a:off x="4627971" y="3855886"/>
            <a:ext cx="4094300" cy="1287403"/>
            <a:chOff x="3977400" y="946003"/>
            <a:chExt cx="4094300" cy="1124075"/>
          </a:xfrm>
        </p:grpSpPr>
        <p:grpSp>
          <p:nvGrpSpPr>
            <p:cNvPr id="277" name="Google Shape;277;p24"/>
            <p:cNvGrpSpPr/>
            <p:nvPr/>
          </p:nvGrpSpPr>
          <p:grpSpPr>
            <a:xfrm>
              <a:off x="4732925" y="1142460"/>
              <a:ext cx="529800" cy="927619"/>
              <a:chOff x="4318975" y="1084322"/>
              <a:chExt cx="529800" cy="549277"/>
            </a:xfrm>
          </p:grpSpPr>
          <p:sp>
            <p:nvSpPr>
              <p:cNvPr id="278" name="Google Shape;278;p24"/>
              <p:cNvSpPr/>
              <p:nvPr/>
            </p:nvSpPr>
            <p:spPr>
              <a:xfrm>
                <a:off x="4517129" y="1086099"/>
                <a:ext cx="133500" cy="547500"/>
              </a:xfrm>
              <a:prstGeom prst="rect">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9" name="Google Shape;279;p24"/>
              <p:cNvCxnSpPr/>
              <p:nvPr/>
            </p:nvCxnSpPr>
            <p:spPr>
              <a:xfrm rot="10800000">
                <a:off x="4318975" y="1084322"/>
                <a:ext cx="529800" cy="0"/>
              </a:xfrm>
              <a:prstGeom prst="straightConnector1">
                <a:avLst/>
              </a:prstGeom>
              <a:noFill/>
              <a:ln cap="flat" cmpd="sng" w="9525">
                <a:solidFill>
                  <a:srgbClr val="858585"/>
                </a:solidFill>
                <a:prstDash val="solid"/>
                <a:round/>
                <a:headEnd len="sm" w="sm" type="none"/>
                <a:tailEnd len="sm" w="sm" type="none"/>
              </a:ln>
            </p:spPr>
          </p:cxnSp>
        </p:grpSp>
        <p:sp>
          <p:nvSpPr>
            <p:cNvPr id="280" name="Google Shape;280;p24"/>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Long Term Support</a:t>
              </a:r>
              <a:endParaRPr b="1">
                <a:solidFill>
                  <a:srgbClr val="858585"/>
                </a:solidFill>
                <a:latin typeface="Roboto"/>
                <a:ea typeface="Roboto"/>
                <a:cs typeface="Roboto"/>
                <a:sym typeface="Roboto"/>
              </a:endParaRPr>
            </a:p>
          </p:txBody>
        </p:sp>
        <p:sp>
          <p:nvSpPr>
            <p:cNvPr id="281" name="Google Shape;281;p24"/>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Source Materials to Ensure </a:t>
              </a:r>
              <a:r>
                <a:rPr b="1" lang="en" sz="1100">
                  <a:solidFill>
                    <a:srgbClr val="858585"/>
                  </a:solidFill>
                  <a:latin typeface="Roboto"/>
                  <a:ea typeface="Roboto"/>
                  <a:cs typeface="Roboto"/>
                  <a:sym typeface="Roboto"/>
                </a:rPr>
                <a:t>long-term repairability</a:t>
              </a:r>
              <a:endParaRPr b="1"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Provide </a:t>
              </a:r>
              <a:r>
                <a:rPr b="1" lang="en" sz="1100">
                  <a:solidFill>
                    <a:srgbClr val="858585"/>
                  </a:solidFill>
                  <a:latin typeface="Roboto"/>
                  <a:ea typeface="Roboto"/>
                  <a:cs typeface="Roboto"/>
                  <a:sym typeface="Roboto"/>
                </a:rPr>
                <a:t>Technical Support</a:t>
              </a:r>
              <a:r>
                <a:rPr lang="en" sz="1100">
                  <a:solidFill>
                    <a:srgbClr val="858585"/>
                  </a:solidFill>
                  <a:latin typeface="Roboto"/>
                  <a:ea typeface="Roboto"/>
                  <a:cs typeface="Roboto"/>
                  <a:sym typeface="Roboto"/>
                </a:rPr>
                <a:t> to Users</a:t>
              </a:r>
              <a:endParaRPr sz="1100">
                <a:solidFill>
                  <a:srgbClr val="858585"/>
                </a:solidFill>
                <a:latin typeface="Roboto"/>
                <a:ea typeface="Roboto"/>
                <a:cs typeface="Roboto"/>
                <a:sym typeface="Roboto"/>
              </a:endParaRPr>
            </a:p>
          </p:txBody>
        </p:sp>
        <p:sp>
          <p:nvSpPr>
            <p:cNvPr id="282" name="Google Shape;282;p24"/>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4+ Years</a:t>
              </a:r>
              <a:endParaRPr sz="900">
                <a:solidFill>
                  <a:srgbClr val="858585"/>
                </a:solidFill>
                <a:latin typeface="Roboto"/>
                <a:ea typeface="Roboto"/>
                <a:cs typeface="Roboto"/>
                <a:sym typeface="Roboto"/>
              </a:endParaRPr>
            </a:p>
          </p:txBody>
        </p:sp>
      </p:grpSp>
      <p:grpSp>
        <p:nvGrpSpPr>
          <p:cNvPr id="283" name="Google Shape;283;p24"/>
          <p:cNvGrpSpPr/>
          <p:nvPr/>
        </p:nvGrpSpPr>
        <p:grpSpPr>
          <a:xfrm>
            <a:off x="4627971" y="2769313"/>
            <a:ext cx="4094300" cy="1302875"/>
            <a:chOff x="3977400" y="946003"/>
            <a:chExt cx="4094300" cy="1134711"/>
          </a:xfrm>
        </p:grpSpPr>
        <p:grpSp>
          <p:nvGrpSpPr>
            <p:cNvPr id="284" name="Google Shape;284;p24"/>
            <p:cNvGrpSpPr/>
            <p:nvPr/>
          </p:nvGrpSpPr>
          <p:grpSpPr>
            <a:xfrm>
              <a:off x="4732925" y="1142460"/>
              <a:ext cx="529800" cy="938254"/>
              <a:chOff x="4318975" y="1084322"/>
              <a:chExt cx="529800" cy="555574"/>
            </a:xfrm>
          </p:grpSpPr>
          <p:sp>
            <p:nvSpPr>
              <p:cNvPr id="285" name="Google Shape;285;p24"/>
              <p:cNvSpPr/>
              <p:nvPr/>
            </p:nvSpPr>
            <p:spPr>
              <a:xfrm>
                <a:off x="4517129" y="1086097"/>
                <a:ext cx="133500" cy="553800"/>
              </a:xfrm>
              <a:prstGeom prst="rect">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6" name="Google Shape;286;p24"/>
              <p:cNvCxnSpPr/>
              <p:nvPr/>
            </p:nvCxnSpPr>
            <p:spPr>
              <a:xfrm rot="10800000">
                <a:off x="4318975" y="1084322"/>
                <a:ext cx="529800" cy="0"/>
              </a:xfrm>
              <a:prstGeom prst="straightConnector1">
                <a:avLst/>
              </a:prstGeom>
              <a:noFill/>
              <a:ln cap="flat" cmpd="sng" w="9525">
                <a:solidFill>
                  <a:srgbClr val="840D35"/>
                </a:solidFill>
                <a:prstDash val="solid"/>
                <a:round/>
                <a:headEnd len="sm" w="sm" type="none"/>
                <a:tailEnd len="sm" w="sm" type="none"/>
              </a:ln>
            </p:spPr>
          </p:cxnSp>
        </p:grpSp>
        <p:sp>
          <p:nvSpPr>
            <p:cNvPr id="287" name="Google Shape;287;p24"/>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40D35"/>
                  </a:solidFill>
                  <a:latin typeface="Roboto"/>
                  <a:ea typeface="Roboto"/>
                  <a:cs typeface="Roboto"/>
                  <a:sym typeface="Roboto"/>
                </a:rPr>
                <a:t>Production</a:t>
              </a:r>
              <a:endParaRPr b="1">
                <a:solidFill>
                  <a:srgbClr val="840D35"/>
                </a:solidFill>
                <a:latin typeface="Roboto"/>
                <a:ea typeface="Roboto"/>
                <a:cs typeface="Roboto"/>
                <a:sym typeface="Roboto"/>
              </a:endParaRPr>
            </a:p>
          </p:txBody>
        </p:sp>
        <p:sp>
          <p:nvSpPr>
            <p:cNvPr id="288" name="Google Shape;288;p24"/>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40D35"/>
                </a:buClr>
                <a:buSzPts val="1100"/>
                <a:buFont typeface="Roboto"/>
                <a:buChar char="-"/>
              </a:pPr>
              <a:r>
                <a:rPr lang="en" sz="1100">
                  <a:solidFill>
                    <a:srgbClr val="840D35"/>
                  </a:solidFill>
                  <a:latin typeface="Roboto"/>
                  <a:ea typeface="Roboto"/>
                  <a:cs typeface="Roboto"/>
                  <a:sym typeface="Roboto"/>
                </a:rPr>
                <a:t>Determine </a:t>
              </a:r>
              <a:r>
                <a:rPr b="1" lang="en" sz="1100">
                  <a:solidFill>
                    <a:srgbClr val="840D35"/>
                  </a:solidFill>
                  <a:latin typeface="Roboto"/>
                  <a:ea typeface="Roboto"/>
                  <a:cs typeface="Roboto"/>
                  <a:sym typeface="Roboto"/>
                </a:rPr>
                <a:t>Production Location</a:t>
              </a:r>
              <a:endParaRPr b="1" sz="1100">
                <a:solidFill>
                  <a:srgbClr val="840D35"/>
                </a:solidFill>
                <a:latin typeface="Roboto"/>
                <a:ea typeface="Roboto"/>
                <a:cs typeface="Roboto"/>
                <a:sym typeface="Roboto"/>
              </a:endParaRPr>
            </a:p>
            <a:p>
              <a:pPr indent="-298450" lvl="0" marL="457200" rtl="0" algn="l">
                <a:lnSpc>
                  <a:spcPct val="115000"/>
                </a:lnSpc>
                <a:spcBef>
                  <a:spcPts val="0"/>
                </a:spcBef>
                <a:spcAft>
                  <a:spcPts val="0"/>
                </a:spcAft>
                <a:buClr>
                  <a:srgbClr val="840D35"/>
                </a:buClr>
                <a:buSzPts val="1100"/>
                <a:buFont typeface="Roboto"/>
                <a:buChar char="-"/>
              </a:pPr>
              <a:r>
                <a:rPr lang="en" sz="1100">
                  <a:solidFill>
                    <a:srgbClr val="840D35"/>
                  </a:solidFill>
                  <a:latin typeface="Roboto"/>
                  <a:ea typeface="Roboto"/>
                  <a:cs typeface="Roboto"/>
                  <a:sym typeface="Roboto"/>
                </a:rPr>
                <a:t>Source Materials</a:t>
              </a:r>
              <a:endParaRPr sz="1100">
                <a:solidFill>
                  <a:srgbClr val="840D35"/>
                </a:solidFill>
                <a:latin typeface="Roboto"/>
                <a:ea typeface="Roboto"/>
                <a:cs typeface="Roboto"/>
                <a:sym typeface="Roboto"/>
              </a:endParaRPr>
            </a:p>
            <a:p>
              <a:pPr indent="-298450" lvl="0" marL="457200" rtl="0" algn="l">
                <a:lnSpc>
                  <a:spcPct val="115000"/>
                </a:lnSpc>
                <a:spcBef>
                  <a:spcPts val="0"/>
                </a:spcBef>
                <a:spcAft>
                  <a:spcPts val="0"/>
                </a:spcAft>
                <a:buClr>
                  <a:srgbClr val="840D35"/>
                </a:buClr>
                <a:buSzPts val="1100"/>
                <a:buFont typeface="Roboto"/>
                <a:buChar char="-"/>
              </a:pPr>
              <a:r>
                <a:rPr lang="en" sz="1100">
                  <a:solidFill>
                    <a:srgbClr val="840D35"/>
                  </a:solidFill>
                  <a:latin typeface="Roboto"/>
                  <a:ea typeface="Roboto"/>
                  <a:cs typeface="Roboto"/>
                  <a:sym typeface="Roboto"/>
                </a:rPr>
                <a:t>Streamline Physical Construction</a:t>
              </a:r>
              <a:endParaRPr sz="1100">
                <a:solidFill>
                  <a:srgbClr val="840D35"/>
                </a:solidFill>
                <a:latin typeface="Roboto"/>
                <a:ea typeface="Roboto"/>
                <a:cs typeface="Roboto"/>
                <a:sym typeface="Roboto"/>
              </a:endParaRPr>
            </a:p>
            <a:p>
              <a:pPr indent="-298450" lvl="0" marL="457200" rtl="0" algn="l">
                <a:lnSpc>
                  <a:spcPct val="115000"/>
                </a:lnSpc>
                <a:spcBef>
                  <a:spcPts val="0"/>
                </a:spcBef>
                <a:spcAft>
                  <a:spcPts val="0"/>
                </a:spcAft>
                <a:buClr>
                  <a:srgbClr val="840D35"/>
                </a:buClr>
                <a:buSzPts val="1100"/>
                <a:buFont typeface="Roboto"/>
                <a:buChar char="-"/>
              </a:pPr>
              <a:r>
                <a:rPr b="1" lang="en" sz="1100">
                  <a:solidFill>
                    <a:srgbClr val="840D35"/>
                  </a:solidFill>
                  <a:latin typeface="Roboto"/>
                  <a:ea typeface="Roboto"/>
                  <a:cs typeface="Roboto"/>
                  <a:sym typeface="Roboto"/>
                </a:rPr>
                <a:t>Provide Units</a:t>
              </a:r>
              <a:r>
                <a:rPr lang="en" sz="1100">
                  <a:solidFill>
                    <a:srgbClr val="840D35"/>
                  </a:solidFill>
                  <a:latin typeface="Roboto"/>
                  <a:ea typeface="Roboto"/>
                  <a:cs typeface="Roboto"/>
                  <a:sym typeface="Roboto"/>
                </a:rPr>
                <a:t> to Users</a:t>
              </a:r>
              <a:endParaRPr sz="1100">
                <a:solidFill>
                  <a:srgbClr val="840D35"/>
                </a:solidFill>
                <a:latin typeface="Roboto"/>
                <a:ea typeface="Roboto"/>
                <a:cs typeface="Roboto"/>
                <a:sym typeface="Roboto"/>
              </a:endParaRPr>
            </a:p>
          </p:txBody>
        </p:sp>
        <p:sp>
          <p:nvSpPr>
            <p:cNvPr id="289" name="Google Shape;289;p24"/>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40D35"/>
                  </a:solidFill>
                  <a:latin typeface="Roboto"/>
                  <a:ea typeface="Roboto"/>
                  <a:cs typeface="Roboto"/>
                  <a:sym typeface="Roboto"/>
                </a:rPr>
                <a:t>2+ Years</a:t>
              </a:r>
              <a:endParaRPr sz="900">
                <a:solidFill>
                  <a:srgbClr val="840D35"/>
                </a:solidFill>
                <a:latin typeface="Roboto"/>
                <a:ea typeface="Roboto"/>
                <a:cs typeface="Roboto"/>
                <a:sym typeface="Roboto"/>
              </a:endParaRPr>
            </a:p>
          </p:txBody>
        </p:sp>
      </p:grpSp>
      <p:pic>
        <p:nvPicPr>
          <p:cNvPr id="290" name="Google Shape;290;p24"/>
          <p:cNvPicPr preferRelativeResize="0"/>
          <p:nvPr/>
        </p:nvPicPr>
        <p:blipFill>
          <a:blip r:embed="rId3">
            <a:alphaModFix/>
          </a:blip>
          <a:stretch>
            <a:fillRect/>
          </a:stretch>
        </p:blipFill>
        <p:spPr>
          <a:xfrm>
            <a:off x="304800" y="1640405"/>
            <a:ext cx="4323173" cy="2431785"/>
          </a:xfrm>
          <a:prstGeom prst="rect">
            <a:avLst/>
          </a:prstGeom>
          <a:noFill/>
          <a:ln cap="flat" cmpd="sng" w="38100">
            <a:solidFill>
              <a:srgbClr val="840D35"/>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pSp>
        <p:nvGrpSpPr>
          <p:cNvPr id="295" name="Google Shape;295;p25"/>
          <p:cNvGrpSpPr/>
          <p:nvPr/>
        </p:nvGrpSpPr>
        <p:grpSpPr>
          <a:xfrm>
            <a:off x="4627971" y="451653"/>
            <a:ext cx="4094300" cy="1687841"/>
            <a:chOff x="3977400" y="946003"/>
            <a:chExt cx="4094300" cy="1193579"/>
          </a:xfrm>
        </p:grpSpPr>
        <p:grpSp>
          <p:nvGrpSpPr>
            <p:cNvPr id="296" name="Google Shape;296;p25"/>
            <p:cNvGrpSpPr/>
            <p:nvPr/>
          </p:nvGrpSpPr>
          <p:grpSpPr>
            <a:xfrm>
              <a:off x="4732925" y="1140987"/>
              <a:ext cx="529800" cy="998596"/>
              <a:chOff x="4318975" y="1083450"/>
              <a:chExt cx="529800" cy="591305"/>
            </a:xfrm>
          </p:grpSpPr>
          <p:sp>
            <p:nvSpPr>
              <p:cNvPr id="297" name="Google Shape;297;p25"/>
              <p:cNvSpPr/>
              <p:nvPr/>
            </p:nvSpPr>
            <p:spPr>
              <a:xfrm>
                <a:off x="4517129" y="1083455"/>
                <a:ext cx="133500" cy="5913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8" name="Google Shape;298;p25"/>
              <p:cNvCxnSpPr/>
              <p:nvPr/>
            </p:nvCxnSpPr>
            <p:spPr>
              <a:xfrm rot="10800000">
                <a:off x="4318975" y="1083450"/>
                <a:ext cx="529800" cy="0"/>
              </a:xfrm>
              <a:prstGeom prst="straightConnector1">
                <a:avLst/>
              </a:prstGeom>
              <a:noFill/>
              <a:ln cap="flat" cmpd="sng" w="9525">
                <a:solidFill>
                  <a:srgbClr val="CCCCCC"/>
                </a:solidFill>
                <a:prstDash val="solid"/>
                <a:round/>
                <a:headEnd len="sm" w="sm" type="none"/>
                <a:tailEnd len="sm" w="sm" type="none"/>
              </a:ln>
            </p:spPr>
          </p:cxnSp>
        </p:grpSp>
        <p:sp>
          <p:nvSpPr>
            <p:cNvPr id="299" name="Google Shape;299;p25"/>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Rapid Prototyping</a:t>
              </a:r>
              <a:endParaRPr b="1">
                <a:solidFill>
                  <a:srgbClr val="858585"/>
                </a:solidFill>
                <a:latin typeface="Roboto"/>
                <a:ea typeface="Roboto"/>
                <a:cs typeface="Roboto"/>
                <a:sym typeface="Roboto"/>
              </a:endParaRPr>
            </a:p>
          </p:txBody>
        </p:sp>
        <p:sp>
          <p:nvSpPr>
            <p:cNvPr id="300" name="Google Shape;300;p25"/>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Problem Analysis</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b="1" lang="en" sz="1100">
                  <a:solidFill>
                    <a:srgbClr val="858585"/>
                  </a:solidFill>
                  <a:latin typeface="Roboto"/>
                  <a:ea typeface="Roboto"/>
                  <a:cs typeface="Roboto"/>
                  <a:sym typeface="Roboto"/>
                </a:rPr>
                <a:t>Cost </a:t>
              </a:r>
              <a:r>
                <a:rPr lang="en" sz="1100">
                  <a:solidFill>
                    <a:srgbClr val="858585"/>
                  </a:solidFill>
                  <a:latin typeface="Roboto"/>
                  <a:ea typeface="Roboto"/>
                  <a:cs typeface="Roboto"/>
                  <a:sym typeface="Roboto"/>
                </a:rPr>
                <a:t>Analysis</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Produce </a:t>
              </a:r>
              <a:r>
                <a:rPr b="1" lang="en" sz="1100">
                  <a:solidFill>
                    <a:srgbClr val="858585"/>
                  </a:solidFill>
                  <a:latin typeface="Roboto"/>
                  <a:ea typeface="Roboto"/>
                  <a:cs typeface="Roboto"/>
                  <a:sym typeface="Roboto"/>
                </a:rPr>
                <a:t>Preliminary Design</a:t>
              </a:r>
              <a:endParaRPr b="1" sz="1100">
                <a:solidFill>
                  <a:srgbClr val="858585"/>
                </a:solidFill>
                <a:latin typeface="Roboto"/>
                <a:ea typeface="Roboto"/>
                <a:cs typeface="Roboto"/>
                <a:sym typeface="Roboto"/>
              </a:endParaRPr>
            </a:p>
          </p:txBody>
        </p:sp>
        <p:sp>
          <p:nvSpPr>
            <p:cNvPr id="301" name="Google Shape;301;p25"/>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Today</a:t>
              </a:r>
              <a:endParaRPr sz="900">
                <a:solidFill>
                  <a:srgbClr val="858585"/>
                </a:solidFill>
                <a:latin typeface="Roboto"/>
                <a:ea typeface="Roboto"/>
                <a:cs typeface="Roboto"/>
                <a:sym typeface="Roboto"/>
              </a:endParaRPr>
            </a:p>
          </p:txBody>
        </p:sp>
      </p:grpSp>
      <p:grpSp>
        <p:nvGrpSpPr>
          <p:cNvPr id="302" name="Google Shape;302;p25"/>
          <p:cNvGrpSpPr/>
          <p:nvPr/>
        </p:nvGrpSpPr>
        <p:grpSpPr>
          <a:xfrm>
            <a:off x="4627971" y="1702017"/>
            <a:ext cx="4094300" cy="1438390"/>
            <a:chOff x="3977400" y="946003"/>
            <a:chExt cx="4094300" cy="1193487"/>
          </a:xfrm>
        </p:grpSpPr>
        <p:grpSp>
          <p:nvGrpSpPr>
            <p:cNvPr id="303" name="Google Shape;303;p25"/>
            <p:cNvGrpSpPr/>
            <p:nvPr/>
          </p:nvGrpSpPr>
          <p:grpSpPr>
            <a:xfrm>
              <a:off x="4732925" y="1140987"/>
              <a:ext cx="529800" cy="998503"/>
              <a:chOff x="4318975" y="1083450"/>
              <a:chExt cx="529800" cy="591250"/>
            </a:xfrm>
          </p:grpSpPr>
          <p:sp>
            <p:nvSpPr>
              <p:cNvPr id="304" name="Google Shape;304;p25"/>
              <p:cNvSpPr/>
              <p:nvPr/>
            </p:nvSpPr>
            <p:spPr>
              <a:xfrm>
                <a:off x="4517125" y="1086100"/>
                <a:ext cx="133500" cy="588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5" name="Google Shape;305;p25"/>
              <p:cNvCxnSpPr/>
              <p:nvPr/>
            </p:nvCxnSpPr>
            <p:spPr>
              <a:xfrm rot="10800000">
                <a:off x="4318975" y="1083450"/>
                <a:ext cx="529800" cy="0"/>
              </a:xfrm>
              <a:prstGeom prst="straightConnector1">
                <a:avLst/>
              </a:prstGeom>
              <a:noFill/>
              <a:ln cap="flat" cmpd="sng" w="9525">
                <a:solidFill>
                  <a:srgbClr val="CCCCCC"/>
                </a:solidFill>
                <a:prstDash val="solid"/>
                <a:round/>
                <a:headEnd len="sm" w="sm" type="none"/>
                <a:tailEnd len="sm" w="sm" type="none"/>
              </a:ln>
            </p:spPr>
          </p:cxnSp>
        </p:grpSp>
        <p:sp>
          <p:nvSpPr>
            <p:cNvPr id="306" name="Google Shape;306;p25"/>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Development</a:t>
              </a:r>
              <a:endParaRPr b="1">
                <a:solidFill>
                  <a:srgbClr val="858585"/>
                </a:solidFill>
                <a:latin typeface="Roboto"/>
                <a:ea typeface="Roboto"/>
                <a:cs typeface="Roboto"/>
                <a:sym typeface="Roboto"/>
              </a:endParaRPr>
            </a:p>
          </p:txBody>
        </p:sp>
        <p:sp>
          <p:nvSpPr>
            <p:cNvPr id="307" name="Google Shape;307;p25"/>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b="1" lang="en" sz="1100">
                  <a:solidFill>
                    <a:srgbClr val="858585"/>
                  </a:solidFill>
                  <a:latin typeface="Roboto"/>
                  <a:ea typeface="Roboto"/>
                  <a:cs typeface="Roboto"/>
                  <a:sym typeface="Roboto"/>
                </a:rPr>
                <a:t>Communicate </a:t>
              </a:r>
              <a:r>
                <a:rPr lang="en" sz="1100">
                  <a:solidFill>
                    <a:srgbClr val="858585"/>
                  </a:solidFill>
                  <a:latin typeface="Roboto"/>
                  <a:ea typeface="Roboto"/>
                  <a:cs typeface="Roboto"/>
                  <a:sym typeface="Roboto"/>
                </a:rPr>
                <a:t>with Researchers </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Construct </a:t>
              </a:r>
              <a:r>
                <a:rPr b="1" lang="en" sz="1100">
                  <a:solidFill>
                    <a:srgbClr val="858585"/>
                  </a:solidFill>
                  <a:latin typeface="Roboto"/>
                  <a:ea typeface="Roboto"/>
                  <a:cs typeface="Roboto"/>
                  <a:sym typeface="Roboto"/>
                </a:rPr>
                <a:t>Mechanical</a:t>
              </a:r>
              <a:r>
                <a:rPr lang="en" sz="1100">
                  <a:solidFill>
                    <a:srgbClr val="858585"/>
                  </a:solidFill>
                  <a:latin typeface="Roboto"/>
                  <a:ea typeface="Roboto"/>
                  <a:cs typeface="Roboto"/>
                  <a:sym typeface="Roboto"/>
                </a:rPr>
                <a:t> Frame</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Sensor Integration</a:t>
              </a:r>
              <a:endParaRPr sz="1100">
                <a:solidFill>
                  <a:srgbClr val="858585"/>
                </a:solidFill>
                <a:latin typeface="Roboto"/>
                <a:ea typeface="Roboto"/>
                <a:cs typeface="Roboto"/>
                <a:sym typeface="Roboto"/>
              </a:endParaRPr>
            </a:p>
          </p:txBody>
        </p:sp>
        <p:sp>
          <p:nvSpPr>
            <p:cNvPr id="308" name="Google Shape;308;p25"/>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1-2 Years</a:t>
              </a:r>
              <a:endParaRPr sz="900">
                <a:solidFill>
                  <a:srgbClr val="858585"/>
                </a:solidFill>
                <a:latin typeface="Roboto"/>
                <a:ea typeface="Roboto"/>
                <a:cs typeface="Roboto"/>
                <a:sym typeface="Roboto"/>
              </a:endParaRPr>
            </a:p>
          </p:txBody>
        </p:sp>
      </p:grpSp>
      <p:grpSp>
        <p:nvGrpSpPr>
          <p:cNvPr id="309" name="Google Shape;309;p25"/>
          <p:cNvGrpSpPr/>
          <p:nvPr/>
        </p:nvGrpSpPr>
        <p:grpSpPr>
          <a:xfrm>
            <a:off x="4627971" y="3855886"/>
            <a:ext cx="4094300" cy="1287403"/>
            <a:chOff x="3977400" y="946003"/>
            <a:chExt cx="4094300" cy="1124075"/>
          </a:xfrm>
        </p:grpSpPr>
        <p:grpSp>
          <p:nvGrpSpPr>
            <p:cNvPr id="310" name="Google Shape;310;p25"/>
            <p:cNvGrpSpPr/>
            <p:nvPr/>
          </p:nvGrpSpPr>
          <p:grpSpPr>
            <a:xfrm>
              <a:off x="4732925" y="1142460"/>
              <a:ext cx="529800" cy="927619"/>
              <a:chOff x="4318975" y="1084322"/>
              <a:chExt cx="529800" cy="549277"/>
            </a:xfrm>
          </p:grpSpPr>
          <p:sp>
            <p:nvSpPr>
              <p:cNvPr id="311" name="Google Shape;311;p25"/>
              <p:cNvSpPr/>
              <p:nvPr/>
            </p:nvSpPr>
            <p:spPr>
              <a:xfrm>
                <a:off x="4517129" y="1086099"/>
                <a:ext cx="133500" cy="547500"/>
              </a:xfrm>
              <a:prstGeom prst="rect">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2" name="Google Shape;312;p25"/>
              <p:cNvCxnSpPr/>
              <p:nvPr/>
            </p:nvCxnSpPr>
            <p:spPr>
              <a:xfrm rot="10800000">
                <a:off x="4318975" y="1084322"/>
                <a:ext cx="529800" cy="0"/>
              </a:xfrm>
              <a:prstGeom prst="straightConnector1">
                <a:avLst/>
              </a:prstGeom>
              <a:noFill/>
              <a:ln cap="flat" cmpd="sng" w="9525">
                <a:solidFill>
                  <a:srgbClr val="840D35"/>
                </a:solidFill>
                <a:prstDash val="solid"/>
                <a:round/>
                <a:headEnd len="sm" w="sm" type="none"/>
                <a:tailEnd len="sm" w="sm" type="none"/>
              </a:ln>
            </p:spPr>
          </p:cxnSp>
        </p:grpSp>
        <p:sp>
          <p:nvSpPr>
            <p:cNvPr id="313" name="Google Shape;313;p25"/>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40D35"/>
                  </a:solidFill>
                  <a:latin typeface="Roboto"/>
                  <a:ea typeface="Roboto"/>
                  <a:cs typeface="Roboto"/>
                  <a:sym typeface="Roboto"/>
                </a:rPr>
                <a:t>Long Term Support</a:t>
              </a:r>
              <a:endParaRPr b="1">
                <a:solidFill>
                  <a:srgbClr val="840D35"/>
                </a:solidFill>
                <a:latin typeface="Roboto"/>
                <a:ea typeface="Roboto"/>
                <a:cs typeface="Roboto"/>
                <a:sym typeface="Roboto"/>
              </a:endParaRPr>
            </a:p>
          </p:txBody>
        </p:sp>
        <p:sp>
          <p:nvSpPr>
            <p:cNvPr id="314" name="Google Shape;314;p25"/>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40D35"/>
                </a:buClr>
                <a:buSzPts val="1100"/>
                <a:buFont typeface="Roboto"/>
                <a:buChar char="-"/>
              </a:pPr>
              <a:r>
                <a:rPr lang="en" sz="1100">
                  <a:solidFill>
                    <a:srgbClr val="840D35"/>
                  </a:solidFill>
                  <a:latin typeface="Roboto"/>
                  <a:ea typeface="Roboto"/>
                  <a:cs typeface="Roboto"/>
                  <a:sym typeface="Roboto"/>
                </a:rPr>
                <a:t>Source Materials to Ensure </a:t>
              </a:r>
              <a:r>
                <a:rPr b="1" lang="en" sz="1100">
                  <a:solidFill>
                    <a:srgbClr val="840D35"/>
                  </a:solidFill>
                  <a:latin typeface="Roboto"/>
                  <a:ea typeface="Roboto"/>
                  <a:cs typeface="Roboto"/>
                  <a:sym typeface="Roboto"/>
                </a:rPr>
                <a:t>long-term repairability</a:t>
              </a:r>
              <a:endParaRPr b="1" sz="1100">
                <a:solidFill>
                  <a:srgbClr val="840D35"/>
                </a:solidFill>
                <a:latin typeface="Roboto"/>
                <a:ea typeface="Roboto"/>
                <a:cs typeface="Roboto"/>
                <a:sym typeface="Roboto"/>
              </a:endParaRPr>
            </a:p>
            <a:p>
              <a:pPr indent="-298450" lvl="0" marL="457200" rtl="0" algn="l">
                <a:lnSpc>
                  <a:spcPct val="115000"/>
                </a:lnSpc>
                <a:spcBef>
                  <a:spcPts val="0"/>
                </a:spcBef>
                <a:spcAft>
                  <a:spcPts val="0"/>
                </a:spcAft>
                <a:buClr>
                  <a:srgbClr val="840D35"/>
                </a:buClr>
                <a:buSzPts val="1100"/>
                <a:buFont typeface="Roboto"/>
                <a:buChar char="-"/>
              </a:pPr>
              <a:r>
                <a:rPr lang="en" sz="1100">
                  <a:solidFill>
                    <a:srgbClr val="840D35"/>
                  </a:solidFill>
                  <a:latin typeface="Roboto"/>
                  <a:ea typeface="Roboto"/>
                  <a:cs typeface="Roboto"/>
                  <a:sym typeface="Roboto"/>
                </a:rPr>
                <a:t>Provide </a:t>
              </a:r>
              <a:r>
                <a:rPr b="1" lang="en" sz="1100">
                  <a:solidFill>
                    <a:srgbClr val="840D35"/>
                  </a:solidFill>
                  <a:latin typeface="Roboto"/>
                  <a:ea typeface="Roboto"/>
                  <a:cs typeface="Roboto"/>
                  <a:sym typeface="Roboto"/>
                </a:rPr>
                <a:t>Technical Support</a:t>
              </a:r>
              <a:r>
                <a:rPr lang="en" sz="1100">
                  <a:solidFill>
                    <a:srgbClr val="840D35"/>
                  </a:solidFill>
                  <a:latin typeface="Roboto"/>
                  <a:ea typeface="Roboto"/>
                  <a:cs typeface="Roboto"/>
                  <a:sym typeface="Roboto"/>
                </a:rPr>
                <a:t> to Users</a:t>
              </a:r>
              <a:endParaRPr sz="1100">
                <a:solidFill>
                  <a:srgbClr val="840D35"/>
                </a:solidFill>
                <a:latin typeface="Roboto"/>
                <a:ea typeface="Roboto"/>
                <a:cs typeface="Roboto"/>
                <a:sym typeface="Roboto"/>
              </a:endParaRPr>
            </a:p>
          </p:txBody>
        </p:sp>
        <p:sp>
          <p:nvSpPr>
            <p:cNvPr id="315" name="Google Shape;315;p25"/>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40D35"/>
                  </a:solidFill>
                  <a:latin typeface="Roboto"/>
                  <a:ea typeface="Roboto"/>
                  <a:cs typeface="Roboto"/>
                  <a:sym typeface="Roboto"/>
                </a:rPr>
                <a:t>4+ Years</a:t>
              </a:r>
              <a:endParaRPr sz="900">
                <a:solidFill>
                  <a:srgbClr val="840D35"/>
                </a:solidFill>
                <a:latin typeface="Roboto"/>
                <a:ea typeface="Roboto"/>
                <a:cs typeface="Roboto"/>
                <a:sym typeface="Roboto"/>
              </a:endParaRPr>
            </a:p>
          </p:txBody>
        </p:sp>
      </p:grpSp>
      <p:grpSp>
        <p:nvGrpSpPr>
          <p:cNvPr id="316" name="Google Shape;316;p25"/>
          <p:cNvGrpSpPr/>
          <p:nvPr/>
        </p:nvGrpSpPr>
        <p:grpSpPr>
          <a:xfrm>
            <a:off x="4627971" y="2769313"/>
            <a:ext cx="4094300" cy="1302875"/>
            <a:chOff x="3977400" y="946003"/>
            <a:chExt cx="4094300" cy="1134711"/>
          </a:xfrm>
        </p:grpSpPr>
        <p:grpSp>
          <p:nvGrpSpPr>
            <p:cNvPr id="317" name="Google Shape;317;p25"/>
            <p:cNvGrpSpPr/>
            <p:nvPr/>
          </p:nvGrpSpPr>
          <p:grpSpPr>
            <a:xfrm>
              <a:off x="4732925" y="1142460"/>
              <a:ext cx="529800" cy="938254"/>
              <a:chOff x="4318975" y="1084322"/>
              <a:chExt cx="529800" cy="555574"/>
            </a:xfrm>
          </p:grpSpPr>
          <p:sp>
            <p:nvSpPr>
              <p:cNvPr id="318" name="Google Shape;318;p25"/>
              <p:cNvSpPr/>
              <p:nvPr/>
            </p:nvSpPr>
            <p:spPr>
              <a:xfrm>
                <a:off x="4517129" y="1086097"/>
                <a:ext cx="133500" cy="5538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9" name="Google Shape;319;p25"/>
              <p:cNvCxnSpPr/>
              <p:nvPr/>
            </p:nvCxnSpPr>
            <p:spPr>
              <a:xfrm rot="10800000">
                <a:off x="4318975" y="1084322"/>
                <a:ext cx="529800" cy="0"/>
              </a:xfrm>
              <a:prstGeom prst="straightConnector1">
                <a:avLst/>
              </a:prstGeom>
              <a:noFill/>
              <a:ln cap="flat" cmpd="sng" w="9525">
                <a:solidFill>
                  <a:srgbClr val="CCCCCC"/>
                </a:solidFill>
                <a:prstDash val="solid"/>
                <a:round/>
                <a:headEnd len="sm" w="sm" type="none"/>
                <a:tailEnd len="sm" w="sm" type="none"/>
              </a:ln>
            </p:spPr>
          </p:cxnSp>
        </p:grpSp>
        <p:sp>
          <p:nvSpPr>
            <p:cNvPr id="320" name="Google Shape;320;p25"/>
            <p:cNvSpPr txBox="1"/>
            <p:nvPr/>
          </p:nvSpPr>
          <p:spPr>
            <a:xfrm>
              <a:off x="5343500" y="946003"/>
              <a:ext cx="2728200" cy="2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858585"/>
                  </a:solidFill>
                  <a:latin typeface="Roboto"/>
                  <a:ea typeface="Roboto"/>
                  <a:cs typeface="Roboto"/>
                  <a:sym typeface="Roboto"/>
                </a:rPr>
                <a:t>Production</a:t>
              </a:r>
              <a:endParaRPr b="1">
                <a:solidFill>
                  <a:srgbClr val="858585"/>
                </a:solidFill>
                <a:latin typeface="Roboto"/>
                <a:ea typeface="Roboto"/>
                <a:cs typeface="Roboto"/>
                <a:sym typeface="Roboto"/>
              </a:endParaRPr>
            </a:p>
          </p:txBody>
        </p:sp>
        <p:sp>
          <p:nvSpPr>
            <p:cNvPr id="321" name="Google Shape;321;p25"/>
            <p:cNvSpPr txBox="1"/>
            <p:nvPr/>
          </p:nvSpPr>
          <p:spPr>
            <a:xfrm>
              <a:off x="5343500" y="1222248"/>
              <a:ext cx="2728200" cy="410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Determine </a:t>
              </a:r>
              <a:r>
                <a:rPr b="1" lang="en" sz="1100">
                  <a:solidFill>
                    <a:srgbClr val="858585"/>
                  </a:solidFill>
                  <a:latin typeface="Roboto"/>
                  <a:ea typeface="Roboto"/>
                  <a:cs typeface="Roboto"/>
                  <a:sym typeface="Roboto"/>
                </a:rPr>
                <a:t>Production Location</a:t>
              </a:r>
              <a:endParaRPr b="1"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Source Materials</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lang="en" sz="1100">
                  <a:solidFill>
                    <a:srgbClr val="858585"/>
                  </a:solidFill>
                  <a:latin typeface="Roboto"/>
                  <a:ea typeface="Roboto"/>
                  <a:cs typeface="Roboto"/>
                  <a:sym typeface="Roboto"/>
                </a:rPr>
                <a:t>Streamline Physical Construction</a:t>
              </a:r>
              <a:endParaRPr sz="1100">
                <a:solidFill>
                  <a:srgbClr val="858585"/>
                </a:solidFill>
                <a:latin typeface="Roboto"/>
                <a:ea typeface="Roboto"/>
                <a:cs typeface="Roboto"/>
                <a:sym typeface="Roboto"/>
              </a:endParaRPr>
            </a:p>
            <a:p>
              <a:pPr indent="-298450" lvl="0" marL="457200" rtl="0" algn="l">
                <a:lnSpc>
                  <a:spcPct val="115000"/>
                </a:lnSpc>
                <a:spcBef>
                  <a:spcPts val="0"/>
                </a:spcBef>
                <a:spcAft>
                  <a:spcPts val="0"/>
                </a:spcAft>
                <a:buClr>
                  <a:srgbClr val="858585"/>
                </a:buClr>
                <a:buSzPts val="1100"/>
                <a:buFont typeface="Roboto"/>
                <a:buChar char="-"/>
              </a:pPr>
              <a:r>
                <a:rPr b="1" lang="en" sz="1100">
                  <a:solidFill>
                    <a:srgbClr val="858585"/>
                  </a:solidFill>
                  <a:latin typeface="Roboto"/>
                  <a:ea typeface="Roboto"/>
                  <a:cs typeface="Roboto"/>
                  <a:sym typeface="Roboto"/>
                </a:rPr>
                <a:t>Provide Units</a:t>
              </a:r>
              <a:r>
                <a:rPr lang="en" sz="1100">
                  <a:solidFill>
                    <a:srgbClr val="858585"/>
                  </a:solidFill>
                  <a:latin typeface="Roboto"/>
                  <a:ea typeface="Roboto"/>
                  <a:cs typeface="Roboto"/>
                  <a:sym typeface="Roboto"/>
                </a:rPr>
                <a:t> to Users</a:t>
              </a:r>
              <a:endParaRPr sz="1100">
                <a:solidFill>
                  <a:srgbClr val="858585"/>
                </a:solidFill>
                <a:latin typeface="Roboto"/>
                <a:ea typeface="Roboto"/>
                <a:cs typeface="Roboto"/>
                <a:sym typeface="Roboto"/>
              </a:endParaRPr>
            </a:p>
          </p:txBody>
        </p:sp>
        <p:sp>
          <p:nvSpPr>
            <p:cNvPr id="322" name="Google Shape;322;p25"/>
            <p:cNvSpPr txBox="1"/>
            <p:nvPr/>
          </p:nvSpPr>
          <p:spPr>
            <a:xfrm>
              <a:off x="3977400" y="973693"/>
              <a:ext cx="758400" cy="3468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900">
                  <a:solidFill>
                    <a:srgbClr val="858585"/>
                  </a:solidFill>
                  <a:latin typeface="Roboto"/>
                  <a:ea typeface="Roboto"/>
                  <a:cs typeface="Roboto"/>
                  <a:sym typeface="Roboto"/>
                </a:rPr>
                <a:t>2+ Years</a:t>
              </a:r>
              <a:endParaRPr sz="900">
                <a:solidFill>
                  <a:srgbClr val="858585"/>
                </a:solidFill>
                <a:latin typeface="Roboto"/>
                <a:ea typeface="Roboto"/>
                <a:cs typeface="Roboto"/>
                <a:sym typeface="Roboto"/>
              </a:endParaRPr>
            </a:p>
          </p:txBody>
        </p:sp>
      </p:grpSp>
      <p:pic>
        <p:nvPicPr>
          <p:cNvPr id="323" name="Google Shape;323;p25"/>
          <p:cNvPicPr preferRelativeResize="0"/>
          <p:nvPr/>
        </p:nvPicPr>
        <p:blipFill rotWithShape="1">
          <a:blip r:embed="rId3">
            <a:alphaModFix/>
          </a:blip>
          <a:srcRect b="0" l="13844" r="43400" t="0"/>
          <a:stretch/>
        </p:blipFill>
        <p:spPr>
          <a:xfrm>
            <a:off x="358300" y="826300"/>
            <a:ext cx="3909374" cy="3490900"/>
          </a:xfrm>
          <a:prstGeom prst="rect">
            <a:avLst/>
          </a:prstGeom>
          <a:noFill/>
          <a:ln cap="flat" cmpd="sng" w="38100">
            <a:solidFill>
              <a:srgbClr val="840D35"/>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D7E74"/>
                </a:solidFill>
                <a:latin typeface="Roboto"/>
                <a:ea typeface="Roboto"/>
                <a:cs typeface="Roboto"/>
                <a:sym typeface="Roboto"/>
              </a:rPr>
              <a:t>Cost Analysis</a:t>
            </a:r>
            <a:endParaRPr b="1">
              <a:solidFill>
                <a:srgbClr val="1D7E74"/>
              </a:solidFill>
              <a:latin typeface="Roboto"/>
              <a:ea typeface="Roboto"/>
              <a:cs typeface="Roboto"/>
              <a:sym typeface="Roboto"/>
            </a:endParaRPr>
          </a:p>
        </p:txBody>
      </p:sp>
      <p:graphicFrame>
        <p:nvGraphicFramePr>
          <p:cNvPr id="329" name="Google Shape;329;p26"/>
          <p:cNvGraphicFramePr/>
          <p:nvPr/>
        </p:nvGraphicFramePr>
        <p:xfrm>
          <a:off x="773500" y="552900"/>
          <a:ext cx="3000000" cy="3000000"/>
        </p:xfrm>
        <a:graphic>
          <a:graphicData uri="http://schemas.openxmlformats.org/drawingml/2006/table">
            <a:tbl>
              <a:tblPr>
                <a:noFill/>
                <a:tableStyleId>{598BBE3E-870A-40D8-8DBB-58DDA646C3A3}</a:tableStyleId>
              </a:tblPr>
              <a:tblGrid>
                <a:gridCol w="2480650"/>
                <a:gridCol w="1138850"/>
                <a:gridCol w="2612775"/>
                <a:gridCol w="1006725"/>
              </a:tblGrid>
              <a:tr h="381000">
                <a:tc gridSpan="2">
                  <a:txBody>
                    <a:bodyPr/>
                    <a:lstStyle/>
                    <a:p>
                      <a:pPr indent="0" lvl="0" marL="0" rtl="0" algn="ctr">
                        <a:spcBef>
                          <a:spcPts val="0"/>
                        </a:spcBef>
                        <a:spcAft>
                          <a:spcPts val="0"/>
                        </a:spcAft>
                        <a:buNone/>
                      </a:pPr>
                      <a:r>
                        <a:rPr lang="en" sz="1800">
                          <a:solidFill>
                            <a:srgbClr val="FFFFFF"/>
                          </a:solidFill>
                        </a:rPr>
                        <a:t>Sensor Suite</a:t>
                      </a:r>
                      <a:endParaRPr sz="1800">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58585"/>
                    </a:solidFill>
                  </a:tcPr>
                </a:tc>
                <a:tc hMerge="1"/>
                <a:tc gridSpan="2">
                  <a:txBody>
                    <a:bodyPr/>
                    <a:lstStyle/>
                    <a:p>
                      <a:pPr indent="0" lvl="0" marL="0" rtl="0" algn="ctr">
                        <a:spcBef>
                          <a:spcPts val="0"/>
                        </a:spcBef>
                        <a:spcAft>
                          <a:spcPts val="0"/>
                        </a:spcAft>
                        <a:buNone/>
                      </a:pPr>
                      <a:r>
                        <a:rPr lang="en" sz="1800">
                          <a:solidFill>
                            <a:srgbClr val="FFFFFF"/>
                          </a:solidFill>
                        </a:rPr>
                        <a:t>Physical Construction</a:t>
                      </a:r>
                      <a:endParaRPr sz="1800">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58585"/>
                    </a:solidFill>
                  </a:tcPr>
                </a:tc>
                <a:tc hMerge="1"/>
              </a:tr>
              <a:tr h="381000">
                <a:tc>
                  <a:txBody>
                    <a:bodyPr/>
                    <a:lstStyle/>
                    <a:p>
                      <a:pPr indent="0" lvl="0" marL="0" rtl="0" algn="ctr">
                        <a:spcBef>
                          <a:spcPts val="0"/>
                        </a:spcBef>
                        <a:spcAft>
                          <a:spcPts val="0"/>
                        </a:spcAft>
                        <a:buNone/>
                      </a:pPr>
                      <a:r>
                        <a:rPr lang="en" sz="1300">
                          <a:solidFill>
                            <a:srgbClr val="EFEFEF"/>
                          </a:solidFill>
                        </a:rPr>
                        <a:t>Dissolved O</a:t>
                      </a:r>
                      <a:r>
                        <a:rPr baseline="-25000" lang="en" sz="1300">
                          <a:solidFill>
                            <a:srgbClr val="EFEFEF"/>
                          </a:solidFill>
                        </a:rPr>
                        <a:t>2</a:t>
                      </a:r>
                      <a:r>
                        <a:rPr lang="en" sz="1300">
                          <a:solidFill>
                            <a:srgbClr val="EFEFEF"/>
                          </a:solidFill>
                        </a:rPr>
                        <a:t> Probe w/ Temp</a:t>
                      </a:r>
                      <a:endParaRPr sz="1300">
                        <a:solidFill>
                          <a:srgbClr val="EFEFEF"/>
                        </a:solidFill>
                      </a:endParaRPr>
                    </a:p>
                    <a:p>
                      <a:pPr indent="0" lvl="0" marL="0" rtl="0" algn="ctr">
                        <a:spcBef>
                          <a:spcPts val="0"/>
                        </a:spcBef>
                        <a:spcAft>
                          <a:spcPts val="0"/>
                        </a:spcAft>
                        <a:buNone/>
                      </a:pPr>
                      <a:r>
                        <a:rPr lang="en" sz="800">
                          <a:solidFill>
                            <a:srgbClr val="EFEFEF"/>
                          </a:solidFill>
                        </a:rPr>
                        <a:t>Hanna Instruments</a:t>
                      </a:r>
                      <a:endParaRPr sz="800">
                        <a:solidFill>
                          <a:srgbClr val="EFEFE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$190.00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Clr>
                          <a:schemeClr val="dk1"/>
                        </a:buClr>
                        <a:buSzPts val="1100"/>
                        <a:buFont typeface="Arial"/>
                        <a:buNone/>
                      </a:pPr>
                      <a:r>
                        <a:rPr lang="en" sz="1300">
                          <a:solidFill>
                            <a:srgbClr val="EFEFEF"/>
                          </a:solidFill>
                        </a:rPr>
                        <a:t>Injection Molding Construction</a:t>
                      </a:r>
                      <a:endParaRPr sz="13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$2000.00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r h="381000">
                <a:tc>
                  <a:txBody>
                    <a:bodyPr/>
                    <a:lstStyle/>
                    <a:p>
                      <a:pPr indent="0" lvl="0" marL="0" rtl="0" algn="ctr">
                        <a:spcBef>
                          <a:spcPts val="0"/>
                        </a:spcBef>
                        <a:spcAft>
                          <a:spcPts val="0"/>
                        </a:spcAft>
                        <a:buNone/>
                      </a:pPr>
                      <a:r>
                        <a:rPr lang="en" sz="1300">
                          <a:solidFill>
                            <a:srgbClr val="EFEFEF"/>
                          </a:solidFill>
                        </a:rPr>
                        <a:t>Dissolved Nitrate Probe</a:t>
                      </a:r>
                      <a:endParaRPr sz="1300">
                        <a:solidFill>
                          <a:srgbClr val="EFEFEF"/>
                        </a:solidFill>
                      </a:endParaRPr>
                    </a:p>
                    <a:p>
                      <a:pPr indent="0" lvl="0" marL="0" rtl="0" algn="ctr">
                        <a:spcBef>
                          <a:spcPts val="0"/>
                        </a:spcBef>
                        <a:spcAft>
                          <a:spcPts val="0"/>
                        </a:spcAft>
                        <a:buNone/>
                      </a:pPr>
                      <a:r>
                        <a:rPr lang="en" sz="800">
                          <a:solidFill>
                            <a:srgbClr val="EFEFEF"/>
                          </a:solidFill>
                        </a:rPr>
                        <a:t>Cole Parmer</a:t>
                      </a:r>
                      <a:endParaRPr sz="800">
                        <a:solidFill>
                          <a:srgbClr val="EFEFE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$316.80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Clr>
                          <a:schemeClr val="dk1"/>
                        </a:buClr>
                        <a:buSzPts val="1100"/>
                        <a:buFont typeface="Arial"/>
                        <a:buNone/>
                      </a:pPr>
                      <a:r>
                        <a:rPr lang="en" sz="1300">
                          <a:solidFill>
                            <a:srgbClr val="EFEFEF"/>
                          </a:solidFill>
                        </a:rPr>
                        <a:t>Fiberglass Parts</a:t>
                      </a:r>
                      <a:endParaRPr sz="13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$300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r h="381000">
                <a:tc>
                  <a:txBody>
                    <a:bodyPr/>
                    <a:lstStyle/>
                    <a:p>
                      <a:pPr indent="0" lvl="0" marL="0" rtl="0" algn="ctr">
                        <a:spcBef>
                          <a:spcPts val="0"/>
                        </a:spcBef>
                        <a:spcAft>
                          <a:spcPts val="0"/>
                        </a:spcAft>
                        <a:buNone/>
                      </a:pPr>
                      <a:r>
                        <a:rPr lang="en" sz="1300">
                          <a:solidFill>
                            <a:srgbClr val="EFEFEF"/>
                          </a:solidFill>
                        </a:rPr>
                        <a:t>Salinity Sensor</a:t>
                      </a:r>
                      <a:endParaRPr sz="1300">
                        <a:solidFill>
                          <a:srgbClr val="EFEFEF"/>
                        </a:solidFill>
                      </a:endParaRPr>
                    </a:p>
                    <a:p>
                      <a:pPr indent="0" lvl="0" marL="0" rtl="0" algn="ctr">
                        <a:spcBef>
                          <a:spcPts val="0"/>
                        </a:spcBef>
                        <a:spcAft>
                          <a:spcPts val="0"/>
                        </a:spcAft>
                        <a:buNone/>
                      </a:pPr>
                      <a:r>
                        <a:rPr lang="en" sz="800">
                          <a:solidFill>
                            <a:srgbClr val="EFEFEF"/>
                          </a:solidFill>
                        </a:rPr>
                        <a:t>Vernier Instruments</a:t>
                      </a:r>
                      <a:endParaRPr sz="800">
                        <a:solidFill>
                          <a:srgbClr val="EFEFE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$119.00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Clr>
                          <a:schemeClr val="dk1"/>
                        </a:buClr>
                        <a:buSzPts val="1100"/>
                        <a:buFont typeface="Arial"/>
                        <a:buNone/>
                      </a:pPr>
                      <a:r>
                        <a:rPr lang="en" sz="1300">
                          <a:solidFill>
                            <a:srgbClr val="EFEFEF"/>
                          </a:solidFill>
                        </a:rPr>
                        <a:t>Computational Electronics</a:t>
                      </a:r>
                      <a:endParaRPr sz="13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$40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r h="381000">
                <a:tc>
                  <a:txBody>
                    <a:bodyPr/>
                    <a:lstStyle/>
                    <a:p>
                      <a:pPr indent="0" lvl="0" marL="0" rtl="0" algn="ctr">
                        <a:spcBef>
                          <a:spcPts val="0"/>
                        </a:spcBef>
                        <a:spcAft>
                          <a:spcPts val="0"/>
                        </a:spcAft>
                        <a:buNone/>
                      </a:pPr>
                      <a:r>
                        <a:rPr lang="en" sz="1300">
                          <a:solidFill>
                            <a:srgbClr val="EFEFEF"/>
                          </a:solidFill>
                        </a:rPr>
                        <a:t>Depth/Pressure</a:t>
                      </a:r>
                      <a:endParaRPr sz="1300">
                        <a:solidFill>
                          <a:srgbClr val="EFEFEF"/>
                        </a:solidFill>
                      </a:endParaRPr>
                    </a:p>
                    <a:p>
                      <a:pPr indent="0" lvl="0" marL="0" rtl="0" algn="ctr">
                        <a:spcBef>
                          <a:spcPts val="0"/>
                        </a:spcBef>
                        <a:spcAft>
                          <a:spcPts val="0"/>
                        </a:spcAft>
                        <a:buNone/>
                      </a:pPr>
                      <a:r>
                        <a:rPr lang="en" sz="800">
                          <a:solidFill>
                            <a:srgbClr val="EFEFEF"/>
                          </a:solidFill>
                        </a:rPr>
                        <a:t>Blue Robotics</a:t>
                      </a:r>
                      <a:endParaRPr sz="800">
                        <a:solidFill>
                          <a:srgbClr val="EFEFE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$68.00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Clr>
                          <a:schemeClr val="dk1"/>
                        </a:buClr>
                        <a:buSzPts val="1100"/>
                        <a:buFont typeface="Arial"/>
                        <a:buNone/>
                      </a:pPr>
                      <a:r>
                        <a:rPr lang="en" sz="1300">
                          <a:solidFill>
                            <a:srgbClr val="EFEFEF"/>
                          </a:solidFill>
                        </a:rPr>
                        <a:t>Communication Electronics</a:t>
                      </a:r>
                      <a:endParaRPr sz="13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$40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r h="381000">
                <a:tc>
                  <a:txBody>
                    <a:bodyPr/>
                    <a:lstStyle/>
                    <a:p>
                      <a:pPr indent="0" lvl="0" marL="0" rtl="0" algn="ctr">
                        <a:spcBef>
                          <a:spcPts val="0"/>
                        </a:spcBef>
                        <a:spcAft>
                          <a:spcPts val="0"/>
                        </a:spcAft>
                        <a:buNone/>
                      </a:pPr>
                      <a:r>
                        <a:rPr lang="en" sz="1300">
                          <a:solidFill>
                            <a:srgbClr val="EFEFEF"/>
                          </a:solidFill>
                        </a:rPr>
                        <a:t>LIDAR (Range Finding) (x5)</a:t>
                      </a:r>
                      <a:endParaRPr sz="1300">
                        <a:solidFill>
                          <a:srgbClr val="EFEFEF"/>
                        </a:solidFill>
                      </a:endParaRPr>
                    </a:p>
                    <a:p>
                      <a:pPr indent="0" lvl="0" marL="0" rtl="0" algn="ctr">
                        <a:spcBef>
                          <a:spcPts val="0"/>
                        </a:spcBef>
                        <a:spcAft>
                          <a:spcPts val="0"/>
                        </a:spcAft>
                        <a:buNone/>
                      </a:pPr>
                      <a:r>
                        <a:rPr lang="en" sz="800">
                          <a:solidFill>
                            <a:srgbClr val="EFEFEF"/>
                          </a:solidFill>
                        </a:rPr>
                        <a:t>Mouser</a:t>
                      </a:r>
                      <a:endParaRPr sz="800">
                        <a:solidFill>
                          <a:srgbClr val="EFEFE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$49.94</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Clr>
                          <a:schemeClr val="dk1"/>
                        </a:buClr>
                        <a:buSzPts val="1100"/>
                        <a:buFont typeface="Arial"/>
                        <a:buNone/>
                      </a:pPr>
                      <a:r>
                        <a:rPr lang="en" sz="1300">
                          <a:solidFill>
                            <a:srgbClr val="EFEFEF"/>
                          </a:solidFill>
                        </a:rPr>
                        <a:t>Hardware: Cabling, Annenta, Lighting</a:t>
                      </a:r>
                      <a:endParaRPr sz="13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$50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r h="381000">
                <a:tc>
                  <a:txBody>
                    <a:bodyPr/>
                    <a:lstStyle/>
                    <a:p>
                      <a:pPr indent="0" lvl="0" marL="0" rtl="0" algn="ctr">
                        <a:spcBef>
                          <a:spcPts val="0"/>
                        </a:spcBef>
                        <a:spcAft>
                          <a:spcPts val="0"/>
                        </a:spcAft>
                        <a:buNone/>
                      </a:pPr>
                      <a:r>
                        <a:rPr lang="en" sz="1300">
                          <a:solidFill>
                            <a:srgbClr val="EFEFEF"/>
                          </a:solidFill>
                        </a:rPr>
                        <a:t>GPS Module</a:t>
                      </a:r>
                      <a:endParaRPr sz="1300">
                        <a:solidFill>
                          <a:srgbClr val="EFEFEF"/>
                        </a:solidFill>
                      </a:endParaRPr>
                    </a:p>
                    <a:p>
                      <a:pPr indent="0" lvl="0" marL="0" rtl="0" algn="ctr">
                        <a:spcBef>
                          <a:spcPts val="0"/>
                        </a:spcBef>
                        <a:spcAft>
                          <a:spcPts val="0"/>
                        </a:spcAft>
                        <a:buNone/>
                      </a:pPr>
                      <a:r>
                        <a:rPr lang="en" sz="800">
                          <a:solidFill>
                            <a:srgbClr val="EFEFEF"/>
                          </a:solidFill>
                        </a:rPr>
                        <a:t>SparkFun Electronics</a:t>
                      </a:r>
                      <a:endParaRPr sz="800">
                        <a:solidFill>
                          <a:srgbClr val="EFEFE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$199.00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Clr>
                          <a:schemeClr val="dk1"/>
                        </a:buClr>
                        <a:buSzPts val="1100"/>
                        <a:buFont typeface="Arial"/>
                        <a:buNone/>
                      </a:pPr>
                      <a:r>
                        <a:rPr lang="en" sz="1300">
                          <a:solidFill>
                            <a:srgbClr val="EFEFEF"/>
                          </a:solidFill>
                        </a:rPr>
                        <a:t>Solar Panels</a:t>
                      </a:r>
                      <a:endParaRPr sz="13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$300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r h="381000">
                <a:tc>
                  <a:txBody>
                    <a:bodyPr/>
                    <a:lstStyle/>
                    <a:p>
                      <a:pPr indent="0" lvl="0" marL="0" rtl="0" algn="ctr">
                        <a:spcBef>
                          <a:spcPts val="0"/>
                        </a:spcBef>
                        <a:spcAft>
                          <a:spcPts val="0"/>
                        </a:spcAft>
                        <a:buNone/>
                      </a:pPr>
                      <a:r>
                        <a:t/>
                      </a:r>
                      <a:endParaRPr sz="1000">
                        <a:solidFill>
                          <a:srgbClr val="EFEFE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Clr>
                          <a:schemeClr val="dk1"/>
                        </a:buClr>
                        <a:buSzPts val="1100"/>
                        <a:buFont typeface="Arial"/>
                        <a:buNone/>
                      </a:pPr>
                      <a:r>
                        <a:rPr lang="en" sz="1300">
                          <a:solidFill>
                            <a:srgbClr val="EFEFEF"/>
                          </a:solidFill>
                        </a:rPr>
                        <a:t>Power Systems and Motors</a:t>
                      </a:r>
                      <a:endParaRPr sz="1300"/>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D7E74"/>
                    </a:solidFill>
                  </a:tcPr>
                </a:tc>
                <a:tc>
                  <a:txBody>
                    <a:bodyPr/>
                    <a:lstStyle/>
                    <a:p>
                      <a:pPr indent="0" lvl="0" marL="0" rtl="0" algn="ctr">
                        <a:spcBef>
                          <a:spcPts val="0"/>
                        </a:spcBef>
                        <a:spcAft>
                          <a:spcPts val="0"/>
                        </a:spcAft>
                        <a:buNone/>
                      </a:pPr>
                      <a:r>
                        <a:rPr lang="en"/>
                        <a:t>$130</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r h="381000">
                <a:tc gridSpan="3">
                  <a:txBody>
                    <a:bodyPr/>
                    <a:lstStyle/>
                    <a:p>
                      <a:pPr indent="0" lvl="0" marL="0" rtl="0" algn="ctr">
                        <a:spcBef>
                          <a:spcPts val="0"/>
                        </a:spcBef>
                        <a:spcAft>
                          <a:spcPts val="0"/>
                        </a:spcAft>
                        <a:buNone/>
                      </a:pPr>
                      <a:r>
                        <a:rPr lang="en">
                          <a:solidFill>
                            <a:srgbClr val="FFFFFF"/>
                          </a:solidFill>
                          <a:latin typeface="Roboto"/>
                          <a:ea typeface="Roboto"/>
                          <a:cs typeface="Roboto"/>
                          <a:sym typeface="Roboto"/>
                        </a:rPr>
                        <a:t>Total:</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9524A"/>
                    </a:solidFill>
                  </a:tcPr>
                </a:tc>
                <a:tc hMerge="1"/>
                <a:tc hMerge="1"/>
                <a:tc>
                  <a:txBody>
                    <a:bodyPr/>
                    <a:lstStyle/>
                    <a:p>
                      <a:pPr indent="0" lvl="0" marL="0" rtl="0" algn="l">
                        <a:spcBef>
                          <a:spcPts val="0"/>
                        </a:spcBef>
                        <a:spcAft>
                          <a:spcPts val="0"/>
                        </a:spcAft>
                        <a:buNone/>
                      </a:pPr>
                      <a:r>
                        <a:rPr b="1" i="1" lang="en"/>
                        <a:t>$3,851.80</a:t>
                      </a:r>
                      <a:endParaRPr b="1" i="1"/>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858585"/>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Economic Considerations</a:t>
            </a:r>
            <a:endParaRPr/>
          </a:p>
        </p:txBody>
      </p:sp>
      <p:sp>
        <p:nvSpPr>
          <p:cNvPr id="335" name="Google Shape;335;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Costs:</a:t>
            </a:r>
            <a:endParaRPr/>
          </a:p>
          <a:p>
            <a:pPr indent="-342900" lvl="0" marL="457200" rtl="0" algn="l">
              <a:spcBef>
                <a:spcPts val="0"/>
              </a:spcBef>
              <a:spcAft>
                <a:spcPts val="0"/>
              </a:spcAft>
              <a:buSzPts val="1800"/>
              <a:buChar char="●"/>
            </a:pPr>
            <a:r>
              <a:rPr lang="en"/>
              <a:t>Prototype Manufacturing Costs - Unknown</a:t>
            </a:r>
            <a:endParaRPr/>
          </a:p>
          <a:p>
            <a:pPr indent="-342900" lvl="0" marL="457200" rtl="0" algn="l">
              <a:spcBef>
                <a:spcPts val="0"/>
              </a:spcBef>
              <a:spcAft>
                <a:spcPts val="0"/>
              </a:spcAft>
              <a:buSzPts val="1800"/>
              <a:buChar char="●"/>
            </a:pPr>
            <a:r>
              <a:rPr lang="en"/>
              <a:t>RoBoat Employee Salary costs </a:t>
            </a:r>
            <a:endParaRPr/>
          </a:p>
          <a:p>
            <a:pPr indent="-317500" lvl="1" marL="914400" rtl="0" algn="l">
              <a:spcBef>
                <a:spcPts val="0"/>
              </a:spcBef>
              <a:spcAft>
                <a:spcPts val="0"/>
              </a:spcAft>
              <a:buSzPts val="1400"/>
              <a:buChar char="○"/>
            </a:pPr>
            <a:r>
              <a:rPr lang="en"/>
              <a:t>$55,000 per employee Annually</a:t>
            </a:r>
            <a:endParaRPr/>
          </a:p>
          <a:p>
            <a:pPr indent="-317500" lvl="1" marL="914400" rtl="0" algn="l">
              <a:spcBef>
                <a:spcPts val="0"/>
              </a:spcBef>
              <a:spcAft>
                <a:spcPts val="0"/>
              </a:spcAft>
              <a:buSzPts val="1400"/>
              <a:buChar char="○"/>
            </a:pPr>
            <a:r>
              <a:rPr lang="en"/>
              <a:t>Office Space Costs (Location Dependent)</a:t>
            </a:r>
            <a:endParaRPr/>
          </a:p>
          <a:p>
            <a:pPr indent="-342900" lvl="0" marL="457200" rtl="0" algn="l">
              <a:spcBef>
                <a:spcPts val="0"/>
              </a:spcBef>
              <a:spcAft>
                <a:spcPts val="0"/>
              </a:spcAft>
              <a:buSzPts val="1800"/>
              <a:buChar char="●"/>
            </a:pPr>
            <a:r>
              <a:rPr lang="en"/>
              <a:t>Testing, R&amp;D - $5,000 to $10,000 with institutional partnership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Buyers</a:t>
            </a:r>
            <a:endParaRPr/>
          </a:p>
          <a:p>
            <a:pPr indent="-342900" lvl="0" marL="457200" rtl="0" algn="l">
              <a:spcBef>
                <a:spcPts val="0"/>
              </a:spcBef>
              <a:spcAft>
                <a:spcPts val="0"/>
              </a:spcAft>
              <a:buSzPts val="1800"/>
              <a:buChar char="●"/>
            </a:pPr>
            <a:r>
              <a:rPr lang="en"/>
              <a:t>Research Institutions</a:t>
            </a:r>
            <a:endParaRPr/>
          </a:p>
          <a:p>
            <a:pPr indent="-342900" lvl="0" marL="457200" rtl="0" algn="l">
              <a:spcBef>
                <a:spcPts val="0"/>
              </a:spcBef>
              <a:spcAft>
                <a:spcPts val="0"/>
              </a:spcAft>
              <a:buSzPts val="1800"/>
              <a:buChar char="●"/>
            </a:pPr>
            <a:r>
              <a:rPr lang="en"/>
              <a:t>Environmental watchdog groups</a:t>
            </a:r>
            <a:endParaRPr/>
          </a:p>
          <a:p>
            <a:pPr indent="-342900" lvl="0" marL="457200" rtl="0" algn="l">
              <a:spcBef>
                <a:spcPts val="0"/>
              </a:spcBef>
              <a:spcAft>
                <a:spcPts val="0"/>
              </a:spcAft>
              <a:buSzPts val="1800"/>
              <a:buChar char="●"/>
            </a:pPr>
            <a:r>
              <a:rPr lang="en"/>
              <a:t>Governmental research departments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9" name="Shape 339"/>
        <p:cNvGrpSpPr/>
        <p:nvPr/>
      </p:nvGrpSpPr>
      <p:grpSpPr>
        <a:xfrm>
          <a:off x="0" y="0"/>
          <a:ext cx="0" cy="0"/>
          <a:chOff x="0" y="0"/>
          <a:chExt cx="0" cy="0"/>
        </a:xfrm>
      </p:grpSpPr>
      <p:sp>
        <p:nvSpPr>
          <p:cNvPr id="340" name="Google Shape;340;p28"/>
          <p:cNvSpPr txBox="1"/>
          <p:nvPr>
            <p:ph type="ctrTitle"/>
          </p:nvPr>
        </p:nvSpPr>
        <p:spPr>
          <a:xfrm>
            <a:off x="311700" y="1818150"/>
            <a:ext cx="8520600" cy="150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DM Sans"/>
                <a:ea typeface="DM Sans"/>
                <a:cs typeface="DM Sans"/>
                <a:sym typeface="DM Sans"/>
              </a:rPr>
              <a:t>Questions?</a:t>
            </a:r>
            <a:endParaRPr>
              <a:solidFill>
                <a:srgbClr val="FFFFFF"/>
              </a:solidFill>
              <a:latin typeface="DM Sans"/>
              <a:ea typeface="DM Sans"/>
              <a:cs typeface="DM Sans"/>
              <a:sym typeface="DM Sans"/>
            </a:endParaRPr>
          </a:p>
          <a:p>
            <a:pPr indent="0" lvl="0" marL="0" rtl="0" algn="ctr">
              <a:spcBef>
                <a:spcPts val="0"/>
              </a:spcBef>
              <a:spcAft>
                <a:spcPts val="0"/>
              </a:spcAft>
              <a:buNone/>
            </a:pPr>
            <a:r>
              <a:t/>
            </a:r>
            <a:endParaRPr i="1" sz="1800">
              <a:solidFill>
                <a:srgbClr val="FFFFFF"/>
              </a:solidFill>
              <a:latin typeface="DM Sans"/>
              <a:ea typeface="DM Sans"/>
              <a:cs typeface="DM Sans"/>
              <a:sym typeface="DM Sans"/>
            </a:endParaRPr>
          </a:p>
          <a:p>
            <a:pPr indent="0" lvl="0" marL="0" rtl="0" algn="l">
              <a:spcBef>
                <a:spcPts val="0"/>
              </a:spcBef>
              <a:spcAft>
                <a:spcPts val="0"/>
              </a:spcAft>
              <a:buNone/>
            </a:pPr>
            <a:r>
              <a:t/>
            </a:r>
            <a:endParaRPr i="1" sz="1800">
              <a:solidFill>
                <a:srgbClr val="FFFFFF"/>
              </a:solidFill>
              <a:latin typeface="DM Sans"/>
              <a:ea typeface="DM Sans"/>
              <a:cs typeface="DM Sans"/>
              <a:sym typeface="DM Sans"/>
            </a:endParaRPr>
          </a:p>
        </p:txBody>
      </p:sp>
      <p:sp>
        <p:nvSpPr>
          <p:cNvPr id="341" name="Google Shape;341;p28"/>
          <p:cNvSpPr txBox="1"/>
          <p:nvPr>
            <p:ph idx="1" type="subTitle"/>
          </p:nvPr>
        </p:nvSpPr>
        <p:spPr>
          <a:xfrm>
            <a:off x="490700" y="3945750"/>
            <a:ext cx="85206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rgbClr val="CCCCCC"/>
                </a:solidFill>
                <a:latin typeface="DM Sans"/>
                <a:ea typeface="DM Sans"/>
                <a:cs typeface="DM Sans"/>
                <a:sym typeface="DM Sans"/>
              </a:rPr>
              <a:t>Max Brodheim</a:t>
            </a:r>
            <a:endParaRPr sz="1600">
              <a:solidFill>
                <a:srgbClr val="CCCCCC"/>
              </a:solidFill>
              <a:latin typeface="DM Sans"/>
              <a:ea typeface="DM Sans"/>
              <a:cs typeface="DM Sans"/>
              <a:sym typeface="DM Sans"/>
            </a:endParaRPr>
          </a:p>
          <a:p>
            <a:pPr indent="0" lvl="0" marL="0" rtl="0" algn="r">
              <a:spcBef>
                <a:spcPts val="0"/>
              </a:spcBef>
              <a:spcAft>
                <a:spcPts val="0"/>
              </a:spcAft>
              <a:buNone/>
            </a:pPr>
            <a:r>
              <a:rPr lang="en" sz="1600">
                <a:solidFill>
                  <a:srgbClr val="CCCCCC"/>
                </a:solidFill>
                <a:latin typeface="DM Sans"/>
                <a:ea typeface="DM Sans"/>
                <a:cs typeface="DM Sans"/>
                <a:sym typeface="DM Sans"/>
              </a:rPr>
              <a:t>Will Elliman</a:t>
            </a:r>
            <a:endParaRPr sz="1600">
              <a:solidFill>
                <a:srgbClr val="CCCCCC"/>
              </a:solidFill>
              <a:latin typeface="DM Sans"/>
              <a:ea typeface="DM Sans"/>
              <a:cs typeface="DM Sans"/>
              <a:sym typeface="DM Sans"/>
            </a:endParaRPr>
          </a:p>
          <a:p>
            <a:pPr indent="0" lvl="0" marL="0" rtl="0" algn="r">
              <a:spcBef>
                <a:spcPts val="0"/>
              </a:spcBef>
              <a:spcAft>
                <a:spcPts val="0"/>
              </a:spcAft>
              <a:buNone/>
            </a:pPr>
            <a:r>
              <a:rPr lang="en" sz="1600">
                <a:solidFill>
                  <a:srgbClr val="CCCCCC"/>
                </a:solidFill>
                <a:latin typeface="DM Sans"/>
                <a:ea typeface="DM Sans"/>
                <a:cs typeface="DM Sans"/>
                <a:sym typeface="DM Sans"/>
              </a:rPr>
              <a:t>Hayes Torrence</a:t>
            </a:r>
            <a:endParaRPr sz="1600">
              <a:solidFill>
                <a:srgbClr val="CCCCCC"/>
              </a:solidFill>
              <a:latin typeface="DM Sans"/>
              <a:ea typeface="DM Sans"/>
              <a:cs typeface="DM Sans"/>
              <a:sym typeface="DM Sans"/>
            </a:endParaRPr>
          </a:p>
          <a:p>
            <a:pPr indent="0" lvl="0" marL="0" rtl="0" algn="r">
              <a:spcBef>
                <a:spcPts val="0"/>
              </a:spcBef>
              <a:spcAft>
                <a:spcPts val="0"/>
              </a:spcAft>
              <a:buNone/>
            </a:pPr>
            <a:r>
              <a:rPr lang="en" sz="1600">
                <a:solidFill>
                  <a:srgbClr val="CCCCCC"/>
                </a:solidFill>
                <a:latin typeface="DM Sans"/>
                <a:ea typeface="DM Sans"/>
                <a:cs typeface="DM Sans"/>
                <a:sym typeface="DM Sans"/>
              </a:rPr>
              <a:t>James Monaco</a:t>
            </a:r>
            <a:endParaRPr sz="1600">
              <a:solidFill>
                <a:srgbClr val="CCCCCC"/>
              </a:solidFill>
              <a:latin typeface="DM Sans"/>
              <a:ea typeface="DM Sans"/>
              <a:cs typeface="DM Sans"/>
              <a:sym typeface="DM Sans"/>
            </a:endParaRPr>
          </a:p>
        </p:txBody>
      </p:sp>
      <p:sp>
        <p:nvSpPr>
          <p:cNvPr id="342" name="Google Shape;342;p28"/>
          <p:cNvSpPr txBox="1"/>
          <p:nvPr/>
        </p:nvSpPr>
        <p:spPr>
          <a:xfrm>
            <a:off x="56525" y="4546275"/>
            <a:ext cx="2119500" cy="5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D9D9D9"/>
                </a:solidFill>
                <a:latin typeface="DM Sans"/>
                <a:ea typeface="DM Sans"/>
                <a:cs typeface="DM Sans"/>
                <a:sym typeface="DM Sans"/>
              </a:rPr>
              <a:t>RoBoat</a:t>
            </a:r>
            <a:endParaRPr i="1">
              <a:solidFill>
                <a:srgbClr val="D9D9D9"/>
              </a:solidFill>
              <a:latin typeface="DM Sans"/>
              <a:ea typeface="DM Sans"/>
              <a:cs typeface="DM Sans"/>
              <a:sym typeface="DM Sans"/>
            </a:endParaRPr>
          </a:p>
          <a:p>
            <a:pPr indent="0" lvl="0" marL="0" rtl="0" algn="l">
              <a:spcBef>
                <a:spcPts val="0"/>
              </a:spcBef>
              <a:spcAft>
                <a:spcPts val="0"/>
              </a:spcAft>
              <a:buNone/>
            </a:pPr>
            <a:r>
              <a:rPr i="1" lang="en">
                <a:solidFill>
                  <a:srgbClr val="D9D9D9"/>
                </a:solidFill>
                <a:latin typeface="DM Sans"/>
                <a:ea typeface="DM Sans"/>
                <a:cs typeface="DM Sans"/>
                <a:sym typeface="DM Sans"/>
              </a:rPr>
              <a:t>Hackathon 2019</a:t>
            </a:r>
            <a:endParaRPr i="1">
              <a:solidFill>
                <a:srgbClr val="D9D9D9"/>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Sources</a:t>
            </a:r>
            <a:endParaRPr/>
          </a:p>
        </p:txBody>
      </p:sp>
      <p:sp>
        <p:nvSpPr>
          <p:cNvPr id="348" name="Google Shape;348;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Title back background: </a:t>
            </a:r>
            <a:r>
              <a:rPr lang="en"/>
              <a:t>https://hginthesea.files.wordpress.com/2011/11/img_0291.jpg</a:t>
            </a:r>
            <a:endParaRPr/>
          </a:p>
          <a:p>
            <a:pPr indent="-342900" lvl="0" marL="457200" rtl="0" algn="l">
              <a:spcBef>
                <a:spcPts val="0"/>
              </a:spcBef>
              <a:spcAft>
                <a:spcPts val="0"/>
              </a:spcAft>
              <a:buSzPts val="1800"/>
              <a:buChar char="●"/>
            </a:pPr>
            <a:r>
              <a:rPr lang="en"/>
              <a:t>Buoy Image: </a:t>
            </a:r>
            <a:r>
              <a:rPr lang="en" u="sng">
                <a:solidFill>
                  <a:schemeClr val="hlink"/>
                </a:solidFill>
                <a:hlinkClick r:id="rId3"/>
              </a:rPr>
              <a:t>https://www.noaa.gov/stories/smart-buoys-and-noaa-models-are-helping-city-prevent-drinking-water-crisis</a:t>
            </a:r>
            <a:endParaRPr/>
          </a:p>
          <a:p>
            <a:pPr indent="-342900" lvl="0" marL="457200" rtl="0" algn="l">
              <a:spcBef>
                <a:spcPts val="0"/>
              </a:spcBef>
              <a:spcAft>
                <a:spcPts val="0"/>
              </a:spcAft>
              <a:buSzPts val="1800"/>
              <a:buChar char="●"/>
            </a:pPr>
            <a:r>
              <a:rPr lang="en"/>
              <a:t>William Scandling Research Vessel Image: </a:t>
            </a:r>
            <a:r>
              <a:rPr lang="en" u="sng">
                <a:solidFill>
                  <a:schemeClr val="hlink"/>
                </a:solidFill>
                <a:hlinkClick r:id="rId4"/>
              </a:rPr>
              <a:t>https://www.hws.edu/fli/sos_scandling.aspx</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p:nvPr/>
        </p:nvSpPr>
        <p:spPr>
          <a:xfrm>
            <a:off x="2164950" y="1913713"/>
            <a:ext cx="5943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4337163" y="19137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A72A1E"/>
                </a:solidFill>
                <a:latin typeface="Roboto"/>
                <a:ea typeface="Roboto"/>
                <a:cs typeface="Roboto"/>
                <a:sym typeface="Roboto"/>
              </a:rPr>
              <a:t>Research Process</a:t>
            </a:r>
            <a:endParaRPr b="1">
              <a:solidFill>
                <a:srgbClr val="A72A1E"/>
              </a:solidFill>
              <a:latin typeface="Roboto"/>
              <a:ea typeface="Roboto"/>
              <a:cs typeface="Roboto"/>
              <a:sym typeface="Roboto"/>
            </a:endParaRPr>
          </a:p>
        </p:txBody>
      </p:sp>
      <p:grpSp>
        <p:nvGrpSpPr>
          <p:cNvPr id="64" name="Google Shape;64;p14"/>
          <p:cNvGrpSpPr/>
          <p:nvPr/>
        </p:nvGrpSpPr>
        <p:grpSpPr>
          <a:xfrm>
            <a:off x="571523" y="1622750"/>
            <a:ext cx="1755000" cy="2436727"/>
            <a:chOff x="571536" y="1957150"/>
            <a:chExt cx="1755000" cy="2436727"/>
          </a:xfrm>
        </p:grpSpPr>
        <p:sp>
          <p:nvSpPr>
            <p:cNvPr id="65" name="Google Shape;65;p14"/>
            <p:cNvSpPr/>
            <p:nvPr/>
          </p:nvSpPr>
          <p:spPr>
            <a:xfrm>
              <a:off x="1151886"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nvSpPr>
          <p:spPr>
            <a:xfrm>
              <a:off x="1230636" y="20268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A72A1E"/>
                  </a:solidFill>
                  <a:latin typeface="Roboto"/>
                  <a:ea typeface="Roboto"/>
                  <a:cs typeface="Roboto"/>
                  <a:sym typeface="Roboto"/>
                </a:rPr>
                <a:t>1</a:t>
              </a:r>
              <a:endParaRPr b="1" sz="1800">
                <a:solidFill>
                  <a:srgbClr val="A72A1E"/>
                </a:solidFill>
                <a:latin typeface="Roboto"/>
                <a:ea typeface="Roboto"/>
                <a:cs typeface="Roboto"/>
                <a:sym typeface="Roboto"/>
              </a:endParaRPr>
            </a:p>
          </p:txBody>
        </p:sp>
        <p:sp>
          <p:nvSpPr>
            <p:cNvPr id="67" name="Google Shape;67;p14"/>
            <p:cNvSpPr txBox="1"/>
            <p:nvPr/>
          </p:nvSpPr>
          <p:spPr>
            <a:xfrm>
              <a:off x="594488" y="2952300"/>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A72A1E"/>
                  </a:solidFill>
                  <a:latin typeface="Roboto"/>
                  <a:ea typeface="Roboto"/>
                  <a:cs typeface="Roboto"/>
                  <a:sym typeface="Roboto"/>
                </a:rPr>
                <a:t>Identify a Problem</a:t>
              </a:r>
              <a:endParaRPr b="1">
                <a:solidFill>
                  <a:srgbClr val="A72A1E"/>
                </a:solidFill>
                <a:latin typeface="Roboto"/>
                <a:ea typeface="Roboto"/>
                <a:cs typeface="Roboto"/>
                <a:sym typeface="Roboto"/>
              </a:endParaRPr>
            </a:p>
          </p:txBody>
        </p:sp>
        <p:sp>
          <p:nvSpPr>
            <p:cNvPr id="68" name="Google Shape;68;p14"/>
            <p:cNvSpPr txBox="1"/>
            <p:nvPr/>
          </p:nvSpPr>
          <p:spPr>
            <a:xfrm>
              <a:off x="571536" y="365647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A72A1E"/>
                  </a:solidFill>
                  <a:latin typeface="Roboto"/>
                  <a:ea typeface="Roboto"/>
                  <a:cs typeface="Roboto"/>
                  <a:sym typeface="Roboto"/>
                </a:rPr>
                <a:t>Find an issue that needs a solution. In our case, </a:t>
              </a:r>
              <a:r>
                <a:rPr b="1" lang="en" sz="1200">
                  <a:solidFill>
                    <a:srgbClr val="A72A1E"/>
                  </a:solidFill>
                  <a:latin typeface="Roboto"/>
                  <a:ea typeface="Roboto"/>
                  <a:cs typeface="Roboto"/>
                  <a:sym typeface="Roboto"/>
                </a:rPr>
                <a:t>Water Pollution</a:t>
              </a:r>
              <a:endParaRPr b="1" sz="1200">
                <a:solidFill>
                  <a:srgbClr val="A72A1E"/>
                </a:solidFill>
                <a:latin typeface="Roboto"/>
                <a:ea typeface="Roboto"/>
                <a:cs typeface="Roboto"/>
                <a:sym typeface="Roboto"/>
              </a:endParaRPr>
            </a:p>
          </p:txBody>
        </p:sp>
      </p:grpSp>
      <p:grpSp>
        <p:nvGrpSpPr>
          <p:cNvPr id="69" name="Google Shape;69;p14"/>
          <p:cNvGrpSpPr/>
          <p:nvPr/>
        </p:nvGrpSpPr>
        <p:grpSpPr>
          <a:xfrm>
            <a:off x="2699413" y="1622750"/>
            <a:ext cx="1709110" cy="2436727"/>
            <a:chOff x="2699425" y="1957150"/>
            <a:chExt cx="1709110" cy="2436727"/>
          </a:xfrm>
        </p:grpSpPr>
        <p:sp>
          <p:nvSpPr>
            <p:cNvPr id="70" name="Google Shape;70;p14"/>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txBox="1"/>
            <p:nvPr/>
          </p:nvSpPr>
          <p:spPr>
            <a:xfrm>
              <a:off x="2699425" y="2952313"/>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A72A1E"/>
                  </a:solidFill>
                  <a:latin typeface="Roboto"/>
                  <a:ea typeface="Roboto"/>
                  <a:cs typeface="Roboto"/>
                  <a:sym typeface="Roboto"/>
                </a:rPr>
                <a:t>Collect Data</a:t>
              </a:r>
              <a:endParaRPr b="1">
                <a:solidFill>
                  <a:srgbClr val="A72A1E"/>
                </a:solidFill>
                <a:latin typeface="Roboto"/>
                <a:ea typeface="Roboto"/>
                <a:cs typeface="Roboto"/>
                <a:sym typeface="Roboto"/>
              </a:endParaRPr>
            </a:p>
          </p:txBody>
        </p:sp>
        <p:sp>
          <p:nvSpPr>
            <p:cNvPr id="72" name="Google Shape;72;p14"/>
            <p:cNvSpPr txBox="1"/>
            <p:nvPr/>
          </p:nvSpPr>
          <p:spPr>
            <a:xfrm>
              <a:off x="2699435" y="365647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A72A1E"/>
                  </a:solidFill>
                  <a:latin typeface="Roboto"/>
                  <a:ea typeface="Roboto"/>
                  <a:cs typeface="Roboto"/>
                  <a:sym typeface="Roboto"/>
                </a:rPr>
                <a:t>Collect quantitative information about the environment</a:t>
              </a:r>
              <a:endParaRPr sz="1200">
                <a:solidFill>
                  <a:srgbClr val="A72A1E"/>
                </a:solidFill>
                <a:latin typeface="Roboto"/>
                <a:ea typeface="Roboto"/>
                <a:cs typeface="Roboto"/>
                <a:sym typeface="Roboto"/>
              </a:endParaRPr>
            </a:p>
          </p:txBody>
        </p:sp>
        <p:sp>
          <p:nvSpPr>
            <p:cNvPr id="73" name="Google Shape;73;p14"/>
            <p:cNvSpPr txBox="1"/>
            <p:nvPr/>
          </p:nvSpPr>
          <p:spPr>
            <a:xfrm>
              <a:off x="3329835" y="2036999"/>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A72A1E"/>
                  </a:solidFill>
                  <a:latin typeface="Roboto"/>
                  <a:ea typeface="Roboto"/>
                  <a:cs typeface="Roboto"/>
                  <a:sym typeface="Roboto"/>
                </a:rPr>
                <a:t>2</a:t>
              </a:r>
              <a:endParaRPr b="1" sz="1800">
                <a:solidFill>
                  <a:srgbClr val="A72A1E"/>
                </a:solidFill>
                <a:latin typeface="Roboto"/>
                <a:ea typeface="Roboto"/>
                <a:cs typeface="Roboto"/>
                <a:sym typeface="Roboto"/>
              </a:endParaRPr>
            </a:p>
          </p:txBody>
        </p:sp>
      </p:grpSp>
      <p:grpSp>
        <p:nvGrpSpPr>
          <p:cNvPr id="74" name="Google Shape;74;p14"/>
          <p:cNvGrpSpPr/>
          <p:nvPr/>
        </p:nvGrpSpPr>
        <p:grpSpPr>
          <a:xfrm>
            <a:off x="4710045" y="1622750"/>
            <a:ext cx="1780456" cy="2436725"/>
            <a:chOff x="4710058" y="1957150"/>
            <a:chExt cx="1780456" cy="2436725"/>
          </a:xfrm>
        </p:grpSpPr>
        <p:sp>
          <p:nvSpPr>
            <p:cNvPr id="75" name="Google Shape;75;p14"/>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nvSpPr>
          <p:spPr>
            <a:xfrm>
              <a:off x="4781413" y="2952300"/>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858585"/>
                  </a:solidFill>
                  <a:latin typeface="Roboto"/>
                  <a:ea typeface="Roboto"/>
                  <a:cs typeface="Roboto"/>
                  <a:sym typeface="Roboto"/>
                </a:rPr>
                <a:t>Analyze Data</a:t>
              </a:r>
              <a:endParaRPr b="1">
                <a:solidFill>
                  <a:srgbClr val="858585"/>
                </a:solidFill>
                <a:latin typeface="Roboto"/>
                <a:ea typeface="Roboto"/>
                <a:cs typeface="Roboto"/>
                <a:sym typeface="Roboto"/>
              </a:endParaRPr>
            </a:p>
          </p:txBody>
        </p:sp>
        <p:sp>
          <p:nvSpPr>
            <p:cNvPr id="77" name="Google Shape;77;p14"/>
            <p:cNvSpPr txBox="1"/>
            <p:nvPr/>
          </p:nvSpPr>
          <p:spPr>
            <a:xfrm>
              <a:off x="4710058" y="365647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858585"/>
                  </a:solidFill>
                  <a:latin typeface="Roboto"/>
                  <a:ea typeface="Roboto"/>
                  <a:cs typeface="Roboto"/>
                  <a:sym typeface="Roboto"/>
                </a:rPr>
                <a:t>Determine what your data says about the problem</a:t>
              </a:r>
              <a:endParaRPr sz="1200">
                <a:solidFill>
                  <a:srgbClr val="858585"/>
                </a:solidFill>
                <a:latin typeface="Roboto"/>
                <a:ea typeface="Roboto"/>
                <a:cs typeface="Roboto"/>
                <a:sym typeface="Roboto"/>
              </a:endParaRPr>
            </a:p>
          </p:txBody>
        </p:sp>
        <p:sp>
          <p:nvSpPr>
            <p:cNvPr id="78" name="Google Shape;78;p14"/>
            <p:cNvSpPr txBox="1"/>
            <p:nvPr/>
          </p:nvSpPr>
          <p:spPr>
            <a:xfrm>
              <a:off x="5417558" y="2042949"/>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858585"/>
                  </a:solidFill>
                  <a:latin typeface="Roboto"/>
                  <a:ea typeface="Roboto"/>
                  <a:cs typeface="Roboto"/>
                  <a:sym typeface="Roboto"/>
                </a:rPr>
                <a:t>3</a:t>
              </a:r>
              <a:endParaRPr b="1" sz="1800">
                <a:solidFill>
                  <a:srgbClr val="858585"/>
                </a:solidFill>
                <a:latin typeface="Roboto"/>
                <a:ea typeface="Roboto"/>
                <a:cs typeface="Roboto"/>
                <a:sym typeface="Roboto"/>
              </a:endParaRPr>
            </a:p>
          </p:txBody>
        </p:sp>
      </p:grpSp>
      <p:grpSp>
        <p:nvGrpSpPr>
          <p:cNvPr id="79" name="Google Shape;79;p14"/>
          <p:cNvGrpSpPr/>
          <p:nvPr/>
        </p:nvGrpSpPr>
        <p:grpSpPr>
          <a:xfrm>
            <a:off x="6863373" y="1622750"/>
            <a:ext cx="1709102" cy="2436727"/>
            <a:chOff x="6863386" y="1957150"/>
            <a:chExt cx="1709102" cy="2436727"/>
          </a:xfrm>
        </p:grpSpPr>
        <p:sp>
          <p:nvSpPr>
            <p:cNvPr id="80" name="Google Shape;80;p14"/>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txBox="1"/>
            <p:nvPr/>
          </p:nvSpPr>
          <p:spPr>
            <a:xfrm>
              <a:off x="6863388" y="2952313"/>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858585"/>
                  </a:solidFill>
                  <a:latin typeface="Roboto"/>
                  <a:ea typeface="Roboto"/>
                  <a:cs typeface="Roboto"/>
                  <a:sym typeface="Roboto"/>
                </a:rPr>
                <a:t>Develop a Solution</a:t>
              </a:r>
              <a:endParaRPr b="1">
                <a:solidFill>
                  <a:srgbClr val="858585"/>
                </a:solidFill>
                <a:latin typeface="Roboto"/>
                <a:ea typeface="Roboto"/>
                <a:cs typeface="Roboto"/>
                <a:sym typeface="Roboto"/>
              </a:endParaRPr>
            </a:p>
          </p:txBody>
        </p:sp>
        <p:sp>
          <p:nvSpPr>
            <p:cNvPr id="82" name="Google Shape;82;p14"/>
            <p:cNvSpPr txBox="1"/>
            <p:nvPr/>
          </p:nvSpPr>
          <p:spPr>
            <a:xfrm>
              <a:off x="6863386" y="365647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858585"/>
                  </a:solidFill>
                  <a:latin typeface="Roboto"/>
                  <a:ea typeface="Roboto"/>
                  <a:cs typeface="Roboto"/>
                  <a:sym typeface="Roboto"/>
                </a:rPr>
                <a:t>Begin to formulate a plan from the collected data</a:t>
              </a:r>
              <a:endParaRPr sz="1200">
                <a:solidFill>
                  <a:srgbClr val="858585"/>
                </a:solidFill>
                <a:latin typeface="Roboto"/>
                <a:ea typeface="Roboto"/>
                <a:cs typeface="Roboto"/>
                <a:sym typeface="Roboto"/>
              </a:endParaRPr>
            </a:p>
          </p:txBody>
        </p:sp>
        <p:sp>
          <p:nvSpPr>
            <p:cNvPr id="83" name="Google Shape;83;p14"/>
            <p:cNvSpPr txBox="1"/>
            <p:nvPr/>
          </p:nvSpPr>
          <p:spPr>
            <a:xfrm>
              <a:off x="7499536" y="2032799"/>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858585"/>
                  </a:solidFill>
                  <a:latin typeface="Roboto"/>
                  <a:ea typeface="Roboto"/>
                  <a:cs typeface="Roboto"/>
                  <a:sym typeface="Roboto"/>
                </a:rPr>
                <a:t>4</a:t>
              </a:r>
              <a:endParaRPr b="1" sz="1800">
                <a:solidFill>
                  <a:srgbClr val="858585"/>
                </a:solidFill>
                <a:latin typeface="Roboto"/>
                <a:ea typeface="Roboto"/>
                <a:cs typeface="Roboto"/>
                <a:sym typeface="Roboto"/>
              </a:endParaRPr>
            </a:p>
          </p:txBody>
        </p:sp>
      </p:grpSp>
      <p:sp>
        <p:nvSpPr>
          <p:cNvPr id="84" name="Google Shape;84;p14"/>
          <p:cNvSpPr/>
          <p:nvPr/>
        </p:nvSpPr>
        <p:spPr>
          <a:xfrm>
            <a:off x="6419138" y="19137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p:nvPr/>
        </p:nvSpPr>
        <p:spPr>
          <a:xfrm>
            <a:off x="2164950" y="1913713"/>
            <a:ext cx="5943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4337163" y="19137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2705925" y="1246225"/>
            <a:ext cx="1709100" cy="3049500"/>
          </a:xfrm>
          <a:prstGeom prst="roundRect">
            <a:avLst>
              <a:gd fmla="val 16667" name="adj"/>
            </a:avLst>
          </a:prstGeom>
          <a:solidFill>
            <a:schemeClr val="lt2"/>
          </a:solidFill>
          <a:ln cap="flat" cmpd="sng" w="762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A72A1E"/>
                </a:solidFill>
                <a:latin typeface="Roboto"/>
                <a:ea typeface="Roboto"/>
                <a:cs typeface="Roboto"/>
                <a:sym typeface="Roboto"/>
              </a:rPr>
              <a:t>Research Process</a:t>
            </a:r>
            <a:endParaRPr b="1">
              <a:solidFill>
                <a:srgbClr val="A72A1E"/>
              </a:solidFill>
              <a:latin typeface="Roboto"/>
              <a:ea typeface="Roboto"/>
              <a:cs typeface="Roboto"/>
              <a:sym typeface="Roboto"/>
            </a:endParaRPr>
          </a:p>
        </p:txBody>
      </p:sp>
      <p:grpSp>
        <p:nvGrpSpPr>
          <p:cNvPr id="93" name="Google Shape;93;p15"/>
          <p:cNvGrpSpPr/>
          <p:nvPr/>
        </p:nvGrpSpPr>
        <p:grpSpPr>
          <a:xfrm>
            <a:off x="571523" y="1622750"/>
            <a:ext cx="1755000" cy="2436727"/>
            <a:chOff x="571536" y="1957150"/>
            <a:chExt cx="1755000" cy="2436727"/>
          </a:xfrm>
        </p:grpSpPr>
        <p:sp>
          <p:nvSpPr>
            <p:cNvPr id="94" name="Google Shape;94;p15"/>
            <p:cNvSpPr/>
            <p:nvPr/>
          </p:nvSpPr>
          <p:spPr>
            <a:xfrm>
              <a:off x="1151886"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txBox="1"/>
            <p:nvPr/>
          </p:nvSpPr>
          <p:spPr>
            <a:xfrm>
              <a:off x="1230636" y="20268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A72A1E"/>
                  </a:solidFill>
                  <a:latin typeface="Roboto"/>
                  <a:ea typeface="Roboto"/>
                  <a:cs typeface="Roboto"/>
                  <a:sym typeface="Roboto"/>
                </a:rPr>
                <a:t>1</a:t>
              </a:r>
              <a:endParaRPr b="1" sz="1800">
                <a:solidFill>
                  <a:srgbClr val="A72A1E"/>
                </a:solidFill>
                <a:latin typeface="Roboto"/>
                <a:ea typeface="Roboto"/>
                <a:cs typeface="Roboto"/>
                <a:sym typeface="Roboto"/>
              </a:endParaRPr>
            </a:p>
          </p:txBody>
        </p:sp>
        <p:sp>
          <p:nvSpPr>
            <p:cNvPr id="96" name="Google Shape;96;p15"/>
            <p:cNvSpPr txBox="1"/>
            <p:nvPr/>
          </p:nvSpPr>
          <p:spPr>
            <a:xfrm>
              <a:off x="594488" y="2952300"/>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A72A1E"/>
                  </a:solidFill>
                  <a:latin typeface="Roboto"/>
                  <a:ea typeface="Roboto"/>
                  <a:cs typeface="Roboto"/>
                  <a:sym typeface="Roboto"/>
                </a:rPr>
                <a:t>Identify a Problem</a:t>
              </a:r>
              <a:endParaRPr b="1">
                <a:solidFill>
                  <a:srgbClr val="A72A1E"/>
                </a:solidFill>
                <a:latin typeface="Roboto"/>
                <a:ea typeface="Roboto"/>
                <a:cs typeface="Roboto"/>
                <a:sym typeface="Roboto"/>
              </a:endParaRPr>
            </a:p>
          </p:txBody>
        </p:sp>
        <p:sp>
          <p:nvSpPr>
            <p:cNvPr id="97" name="Google Shape;97;p15"/>
            <p:cNvSpPr txBox="1"/>
            <p:nvPr/>
          </p:nvSpPr>
          <p:spPr>
            <a:xfrm>
              <a:off x="571536" y="365647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A72A1E"/>
                  </a:solidFill>
                  <a:latin typeface="Roboto"/>
                  <a:ea typeface="Roboto"/>
                  <a:cs typeface="Roboto"/>
                  <a:sym typeface="Roboto"/>
                </a:rPr>
                <a:t>Find an issue that needs a solution. In our case, </a:t>
              </a:r>
              <a:r>
                <a:rPr b="1" lang="en" sz="1200">
                  <a:solidFill>
                    <a:srgbClr val="A72A1E"/>
                  </a:solidFill>
                  <a:latin typeface="Roboto"/>
                  <a:ea typeface="Roboto"/>
                  <a:cs typeface="Roboto"/>
                  <a:sym typeface="Roboto"/>
                </a:rPr>
                <a:t>Water Pollution</a:t>
              </a:r>
              <a:endParaRPr b="1" sz="1200">
                <a:solidFill>
                  <a:srgbClr val="A72A1E"/>
                </a:solidFill>
                <a:latin typeface="Roboto"/>
                <a:ea typeface="Roboto"/>
                <a:cs typeface="Roboto"/>
                <a:sym typeface="Roboto"/>
              </a:endParaRPr>
            </a:p>
          </p:txBody>
        </p:sp>
      </p:grpSp>
      <p:grpSp>
        <p:nvGrpSpPr>
          <p:cNvPr id="98" name="Google Shape;98;p15"/>
          <p:cNvGrpSpPr/>
          <p:nvPr/>
        </p:nvGrpSpPr>
        <p:grpSpPr>
          <a:xfrm>
            <a:off x="2699413" y="1622750"/>
            <a:ext cx="1709110" cy="2436727"/>
            <a:chOff x="2699425" y="1957150"/>
            <a:chExt cx="1709110" cy="2436727"/>
          </a:xfrm>
        </p:grpSpPr>
        <p:sp>
          <p:nvSpPr>
            <p:cNvPr id="99" name="Google Shape;99;p15"/>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txBox="1"/>
            <p:nvPr/>
          </p:nvSpPr>
          <p:spPr>
            <a:xfrm>
              <a:off x="2699425" y="2952313"/>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A72A1E"/>
                  </a:solidFill>
                  <a:latin typeface="Roboto"/>
                  <a:ea typeface="Roboto"/>
                  <a:cs typeface="Roboto"/>
                  <a:sym typeface="Roboto"/>
                </a:rPr>
                <a:t>Collect Data</a:t>
              </a:r>
              <a:endParaRPr b="1">
                <a:solidFill>
                  <a:srgbClr val="A72A1E"/>
                </a:solidFill>
                <a:latin typeface="Roboto"/>
                <a:ea typeface="Roboto"/>
                <a:cs typeface="Roboto"/>
                <a:sym typeface="Roboto"/>
              </a:endParaRPr>
            </a:p>
          </p:txBody>
        </p:sp>
        <p:sp>
          <p:nvSpPr>
            <p:cNvPr id="101" name="Google Shape;101;p15"/>
            <p:cNvSpPr txBox="1"/>
            <p:nvPr/>
          </p:nvSpPr>
          <p:spPr>
            <a:xfrm>
              <a:off x="2699435" y="365647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A72A1E"/>
                  </a:solidFill>
                  <a:latin typeface="Roboto"/>
                  <a:ea typeface="Roboto"/>
                  <a:cs typeface="Roboto"/>
                  <a:sym typeface="Roboto"/>
                </a:rPr>
                <a:t>Collect quantitative information about the environment</a:t>
              </a:r>
              <a:endParaRPr sz="1200">
                <a:solidFill>
                  <a:srgbClr val="A72A1E"/>
                </a:solidFill>
                <a:latin typeface="Roboto"/>
                <a:ea typeface="Roboto"/>
                <a:cs typeface="Roboto"/>
                <a:sym typeface="Roboto"/>
              </a:endParaRPr>
            </a:p>
          </p:txBody>
        </p:sp>
        <p:sp>
          <p:nvSpPr>
            <p:cNvPr id="102" name="Google Shape;102;p15"/>
            <p:cNvSpPr txBox="1"/>
            <p:nvPr/>
          </p:nvSpPr>
          <p:spPr>
            <a:xfrm>
              <a:off x="3329835" y="2036999"/>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A72A1E"/>
                  </a:solidFill>
                  <a:latin typeface="Roboto"/>
                  <a:ea typeface="Roboto"/>
                  <a:cs typeface="Roboto"/>
                  <a:sym typeface="Roboto"/>
                </a:rPr>
                <a:t>2</a:t>
              </a:r>
              <a:endParaRPr b="1" sz="1800">
                <a:solidFill>
                  <a:srgbClr val="A72A1E"/>
                </a:solidFill>
                <a:latin typeface="Roboto"/>
                <a:ea typeface="Roboto"/>
                <a:cs typeface="Roboto"/>
                <a:sym typeface="Roboto"/>
              </a:endParaRPr>
            </a:p>
          </p:txBody>
        </p:sp>
      </p:grpSp>
      <p:grpSp>
        <p:nvGrpSpPr>
          <p:cNvPr id="103" name="Google Shape;103;p15"/>
          <p:cNvGrpSpPr/>
          <p:nvPr/>
        </p:nvGrpSpPr>
        <p:grpSpPr>
          <a:xfrm>
            <a:off x="4710045" y="1622750"/>
            <a:ext cx="1780456" cy="2436725"/>
            <a:chOff x="4710058" y="1957150"/>
            <a:chExt cx="1780456" cy="2436725"/>
          </a:xfrm>
        </p:grpSpPr>
        <p:sp>
          <p:nvSpPr>
            <p:cNvPr id="104" name="Google Shape;104;p15"/>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txBox="1"/>
            <p:nvPr/>
          </p:nvSpPr>
          <p:spPr>
            <a:xfrm>
              <a:off x="4781413" y="2952300"/>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858585"/>
                  </a:solidFill>
                  <a:latin typeface="Roboto"/>
                  <a:ea typeface="Roboto"/>
                  <a:cs typeface="Roboto"/>
                  <a:sym typeface="Roboto"/>
                </a:rPr>
                <a:t>Analyze Data</a:t>
              </a:r>
              <a:endParaRPr b="1">
                <a:solidFill>
                  <a:srgbClr val="858585"/>
                </a:solidFill>
                <a:latin typeface="Roboto"/>
                <a:ea typeface="Roboto"/>
                <a:cs typeface="Roboto"/>
                <a:sym typeface="Roboto"/>
              </a:endParaRPr>
            </a:p>
          </p:txBody>
        </p:sp>
        <p:sp>
          <p:nvSpPr>
            <p:cNvPr id="106" name="Google Shape;106;p15"/>
            <p:cNvSpPr txBox="1"/>
            <p:nvPr/>
          </p:nvSpPr>
          <p:spPr>
            <a:xfrm>
              <a:off x="4710058" y="365647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858585"/>
                  </a:solidFill>
                  <a:latin typeface="Roboto"/>
                  <a:ea typeface="Roboto"/>
                  <a:cs typeface="Roboto"/>
                  <a:sym typeface="Roboto"/>
                </a:rPr>
                <a:t>Determine what your data says about the problem</a:t>
              </a:r>
              <a:endParaRPr sz="1200">
                <a:solidFill>
                  <a:srgbClr val="858585"/>
                </a:solidFill>
                <a:latin typeface="Roboto"/>
                <a:ea typeface="Roboto"/>
                <a:cs typeface="Roboto"/>
                <a:sym typeface="Roboto"/>
              </a:endParaRPr>
            </a:p>
          </p:txBody>
        </p:sp>
        <p:sp>
          <p:nvSpPr>
            <p:cNvPr id="107" name="Google Shape;107;p15"/>
            <p:cNvSpPr txBox="1"/>
            <p:nvPr/>
          </p:nvSpPr>
          <p:spPr>
            <a:xfrm>
              <a:off x="5417558" y="2042949"/>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858585"/>
                  </a:solidFill>
                  <a:latin typeface="Roboto"/>
                  <a:ea typeface="Roboto"/>
                  <a:cs typeface="Roboto"/>
                  <a:sym typeface="Roboto"/>
                </a:rPr>
                <a:t>3</a:t>
              </a:r>
              <a:endParaRPr b="1" sz="1800">
                <a:solidFill>
                  <a:srgbClr val="858585"/>
                </a:solidFill>
                <a:latin typeface="Roboto"/>
                <a:ea typeface="Roboto"/>
                <a:cs typeface="Roboto"/>
                <a:sym typeface="Roboto"/>
              </a:endParaRPr>
            </a:p>
          </p:txBody>
        </p:sp>
      </p:grpSp>
      <p:grpSp>
        <p:nvGrpSpPr>
          <p:cNvPr id="108" name="Google Shape;108;p15"/>
          <p:cNvGrpSpPr/>
          <p:nvPr/>
        </p:nvGrpSpPr>
        <p:grpSpPr>
          <a:xfrm>
            <a:off x="6863373" y="1622750"/>
            <a:ext cx="1709102" cy="2436727"/>
            <a:chOff x="6863386" y="1957150"/>
            <a:chExt cx="1709102" cy="2436727"/>
          </a:xfrm>
        </p:grpSpPr>
        <p:sp>
          <p:nvSpPr>
            <p:cNvPr id="109" name="Google Shape;109;p15"/>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txBox="1"/>
            <p:nvPr/>
          </p:nvSpPr>
          <p:spPr>
            <a:xfrm>
              <a:off x="6863388" y="2952313"/>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858585"/>
                  </a:solidFill>
                  <a:latin typeface="Roboto"/>
                  <a:ea typeface="Roboto"/>
                  <a:cs typeface="Roboto"/>
                  <a:sym typeface="Roboto"/>
                </a:rPr>
                <a:t>Develop a Solution</a:t>
              </a:r>
              <a:endParaRPr b="1">
                <a:solidFill>
                  <a:srgbClr val="858585"/>
                </a:solidFill>
                <a:latin typeface="Roboto"/>
                <a:ea typeface="Roboto"/>
                <a:cs typeface="Roboto"/>
                <a:sym typeface="Roboto"/>
              </a:endParaRPr>
            </a:p>
          </p:txBody>
        </p:sp>
        <p:sp>
          <p:nvSpPr>
            <p:cNvPr id="111" name="Google Shape;111;p15"/>
            <p:cNvSpPr txBox="1"/>
            <p:nvPr/>
          </p:nvSpPr>
          <p:spPr>
            <a:xfrm>
              <a:off x="6863386" y="365647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858585"/>
                  </a:solidFill>
                  <a:latin typeface="Roboto"/>
                  <a:ea typeface="Roboto"/>
                  <a:cs typeface="Roboto"/>
                  <a:sym typeface="Roboto"/>
                </a:rPr>
                <a:t>Begin to formulate a plan from the collected data</a:t>
              </a:r>
              <a:endParaRPr sz="1200">
                <a:solidFill>
                  <a:srgbClr val="858585"/>
                </a:solidFill>
                <a:latin typeface="Roboto"/>
                <a:ea typeface="Roboto"/>
                <a:cs typeface="Roboto"/>
                <a:sym typeface="Roboto"/>
              </a:endParaRPr>
            </a:p>
          </p:txBody>
        </p:sp>
        <p:sp>
          <p:nvSpPr>
            <p:cNvPr id="112" name="Google Shape;112;p15"/>
            <p:cNvSpPr txBox="1"/>
            <p:nvPr/>
          </p:nvSpPr>
          <p:spPr>
            <a:xfrm>
              <a:off x="7499536" y="2032799"/>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858585"/>
                  </a:solidFill>
                  <a:latin typeface="Roboto"/>
                  <a:ea typeface="Roboto"/>
                  <a:cs typeface="Roboto"/>
                  <a:sym typeface="Roboto"/>
                </a:rPr>
                <a:t>4</a:t>
              </a:r>
              <a:endParaRPr b="1" sz="1800">
                <a:solidFill>
                  <a:srgbClr val="858585"/>
                </a:solidFill>
                <a:latin typeface="Roboto"/>
                <a:ea typeface="Roboto"/>
                <a:cs typeface="Roboto"/>
                <a:sym typeface="Roboto"/>
              </a:endParaRPr>
            </a:p>
          </p:txBody>
        </p:sp>
      </p:grpSp>
      <p:sp>
        <p:nvSpPr>
          <p:cNvPr id="113" name="Google Shape;113;p15"/>
          <p:cNvSpPr/>
          <p:nvPr/>
        </p:nvSpPr>
        <p:spPr>
          <a:xfrm>
            <a:off x="6419138" y="191371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A72A1E"/>
                </a:solidFill>
                <a:latin typeface="Roboto"/>
                <a:ea typeface="Roboto"/>
                <a:cs typeface="Roboto"/>
                <a:sym typeface="Roboto"/>
              </a:rPr>
              <a:t>Data Collection in Three Dimensions</a:t>
            </a:r>
            <a:endParaRPr b="1">
              <a:solidFill>
                <a:srgbClr val="A72A1E"/>
              </a:solidFill>
              <a:latin typeface="Roboto"/>
              <a:ea typeface="Roboto"/>
              <a:cs typeface="Roboto"/>
              <a:sym typeface="Roboto"/>
            </a:endParaRPr>
          </a:p>
        </p:txBody>
      </p:sp>
      <p:sp>
        <p:nvSpPr>
          <p:cNvPr id="119" name="Google Shape;119;p16"/>
          <p:cNvSpPr txBox="1"/>
          <p:nvPr>
            <p:ph idx="1" type="body"/>
          </p:nvPr>
        </p:nvSpPr>
        <p:spPr>
          <a:xfrm>
            <a:off x="311700" y="1152475"/>
            <a:ext cx="4091700" cy="102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A72A1E"/>
                </a:solidFill>
                <a:latin typeface="Roboto"/>
                <a:ea typeface="Roboto"/>
                <a:cs typeface="Roboto"/>
                <a:sym typeface="Roboto"/>
              </a:rPr>
              <a:t>Surface Sampling</a:t>
            </a:r>
            <a:endParaRPr>
              <a:solidFill>
                <a:srgbClr val="A72A1E"/>
              </a:solidFill>
              <a:latin typeface="Roboto"/>
              <a:ea typeface="Roboto"/>
              <a:cs typeface="Roboto"/>
              <a:sym typeface="Roboto"/>
            </a:endParaRPr>
          </a:p>
          <a:p>
            <a:pPr indent="-317500" lvl="0" marL="914400" rtl="0" algn="l">
              <a:spcBef>
                <a:spcPts val="0"/>
              </a:spcBef>
              <a:spcAft>
                <a:spcPts val="0"/>
              </a:spcAft>
              <a:buClr>
                <a:srgbClr val="A72A1E"/>
              </a:buClr>
              <a:buSzPts val="1400"/>
              <a:buFont typeface="Roboto"/>
              <a:buChar char="●"/>
            </a:pPr>
            <a:r>
              <a:rPr lang="en" sz="1400">
                <a:solidFill>
                  <a:srgbClr val="A72A1E"/>
                </a:solidFill>
                <a:latin typeface="Roboto"/>
                <a:ea typeface="Roboto"/>
                <a:cs typeface="Roboto"/>
                <a:sym typeface="Roboto"/>
              </a:rPr>
              <a:t>Uses research vessels</a:t>
            </a:r>
            <a:endParaRPr sz="1400">
              <a:solidFill>
                <a:srgbClr val="A72A1E"/>
              </a:solidFill>
              <a:latin typeface="Roboto"/>
              <a:ea typeface="Roboto"/>
              <a:cs typeface="Roboto"/>
              <a:sym typeface="Roboto"/>
            </a:endParaRPr>
          </a:p>
          <a:p>
            <a:pPr indent="-317500" lvl="0" marL="914400" rtl="0" algn="l">
              <a:spcBef>
                <a:spcPts val="0"/>
              </a:spcBef>
              <a:spcAft>
                <a:spcPts val="0"/>
              </a:spcAft>
              <a:buClr>
                <a:srgbClr val="A72A1E"/>
              </a:buClr>
              <a:buSzPts val="1400"/>
              <a:buFont typeface="Roboto"/>
              <a:buChar char="●"/>
            </a:pPr>
            <a:r>
              <a:rPr lang="en" sz="1400">
                <a:solidFill>
                  <a:srgbClr val="A72A1E"/>
                </a:solidFill>
                <a:latin typeface="Roboto"/>
                <a:ea typeface="Roboto"/>
                <a:cs typeface="Roboto"/>
                <a:sym typeface="Roboto"/>
              </a:rPr>
              <a:t>Limited by human abilities and depth</a:t>
            </a:r>
            <a:endParaRPr sz="1400">
              <a:solidFill>
                <a:srgbClr val="A72A1E"/>
              </a:solidFill>
              <a:latin typeface="Roboto"/>
              <a:ea typeface="Roboto"/>
              <a:cs typeface="Roboto"/>
              <a:sym typeface="Roboto"/>
            </a:endParaRPr>
          </a:p>
        </p:txBody>
      </p:sp>
      <p:pic>
        <p:nvPicPr>
          <p:cNvPr id="120" name="Google Shape;120;p16"/>
          <p:cNvPicPr preferRelativeResize="0"/>
          <p:nvPr/>
        </p:nvPicPr>
        <p:blipFill>
          <a:blip r:embed="rId3">
            <a:alphaModFix/>
          </a:blip>
          <a:stretch>
            <a:fillRect/>
          </a:stretch>
        </p:blipFill>
        <p:spPr>
          <a:xfrm>
            <a:off x="4403400" y="1270650"/>
            <a:ext cx="4572000" cy="274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A72A1E"/>
                </a:solidFill>
                <a:latin typeface="Roboto"/>
                <a:ea typeface="Roboto"/>
                <a:cs typeface="Roboto"/>
                <a:sym typeface="Roboto"/>
              </a:rPr>
              <a:t>Data Collection in Three Dimensions</a:t>
            </a:r>
            <a:endParaRPr b="1">
              <a:solidFill>
                <a:srgbClr val="A72A1E"/>
              </a:solidFill>
              <a:latin typeface="Roboto"/>
              <a:ea typeface="Roboto"/>
              <a:cs typeface="Roboto"/>
              <a:sym typeface="Roboto"/>
            </a:endParaRPr>
          </a:p>
        </p:txBody>
      </p:sp>
      <p:sp>
        <p:nvSpPr>
          <p:cNvPr id="126" name="Google Shape;126;p17"/>
          <p:cNvSpPr txBox="1"/>
          <p:nvPr>
            <p:ph idx="1" type="body"/>
          </p:nvPr>
        </p:nvSpPr>
        <p:spPr>
          <a:xfrm>
            <a:off x="311700" y="1152475"/>
            <a:ext cx="4091700" cy="102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A72A1E"/>
                </a:solidFill>
                <a:latin typeface="Roboto"/>
                <a:ea typeface="Roboto"/>
                <a:cs typeface="Roboto"/>
                <a:sym typeface="Roboto"/>
              </a:rPr>
              <a:t>Surface Sampling</a:t>
            </a:r>
            <a:endParaRPr>
              <a:solidFill>
                <a:srgbClr val="A72A1E"/>
              </a:solidFill>
              <a:latin typeface="Roboto"/>
              <a:ea typeface="Roboto"/>
              <a:cs typeface="Roboto"/>
              <a:sym typeface="Roboto"/>
            </a:endParaRPr>
          </a:p>
          <a:p>
            <a:pPr indent="-317500" lvl="0" marL="914400" rtl="0" algn="l">
              <a:spcBef>
                <a:spcPts val="0"/>
              </a:spcBef>
              <a:spcAft>
                <a:spcPts val="0"/>
              </a:spcAft>
              <a:buClr>
                <a:srgbClr val="A72A1E"/>
              </a:buClr>
              <a:buSzPts val="1400"/>
              <a:buFont typeface="Roboto"/>
              <a:buChar char="●"/>
            </a:pPr>
            <a:r>
              <a:rPr lang="en" sz="1400">
                <a:solidFill>
                  <a:srgbClr val="A72A1E"/>
                </a:solidFill>
                <a:latin typeface="Roboto"/>
                <a:ea typeface="Roboto"/>
                <a:cs typeface="Roboto"/>
                <a:sym typeface="Roboto"/>
              </a:rPr>
              <a:t>Uses research vessels</a:t>
            </a:r>
            <a:endParaRPr sz="1400">
              <a:solidFill>
                <a:srgbClr val="A72A1E"/>
              </a:solidFill>
              <a:latin typeface="Roboto"/>
              <a:ea typeface="Roboto"/>
              <a:cs typeface="Roboto"/>
              <a:sym typeface="Roboto"/>
            </a:endParaRPr>
          </a:p>
          <a:p>
            <a:pPr indent="-317500" lvl="0" marL="914400" rtl="0" algn="l">
              <a:spcBef>
                <a:spcPts val="0"/>
              </a:spcBef>
              <a:spcAft>
                <a:spcPts val="0"/>
              </a:spcAft>
              <a:buClr>
                <a:srgbClr val="A72A1E"/>
              </a:buClr>
              <a:buSzPts val="1400"/>
              <a:buFont typeface="Roboto"/>
              <a:buChar char="●"/>
            </a:pPr>
            <a:r>
              <a:rPr lang="en" sz="1400">
                <a:solidFill>
                  <a:srgbClr val="A72A1E"/>
                </a:solidFill>
                <a:latin typeface="Roboto"/>
                <a:ea typeface="Roboto"/>
                <a:cs typeface="Roboto"/>
                <a:sym typeface="Roboto"/>
              </a:rPr>
              <a:t>Limited by human abilities and depth</a:t>
            </a:r>
            <a:endParaRPr sz="1400">
              <a:solidFill>
                <a:srgbClr val="A72A1E"/>
              </a:solidFill>
              <a:latin typeface="Roboto"/>
              <a:ea typeface="Roboto"/>
              <a:cs typeface="Roboto"/>
              <a:sym typeface="Roboto"/>
            </a:endParaRPr>
          </a:p>
        </p:txBody>
      </p:sp>
      <p:sp>
        <p:nvSpPr>
          <p:cNvPr id="127" name="Google Shape;127;p17"/>
          <p:cNvSpPr txBox="1"/>
          <p:nvPr/>
        </p:nvSpPr>
        <p:spPr>
          <a:xfrm>
            <a:off x="311700" y="2098350"/>
            <a:ext cx="3908700" cy="162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A72A1E"/>
                </a:solidFill>
                <a:latin typeface="Roboto"/>
                <a:ea typeface="Roboto"/>
                <a:cs typeface="Roboto"/>
                <a:sym typeface="Roboto"/>
              </a:rPr>
              <a:t>Buoys</a:t>
            </a:r>
            <a:endParaRPr sz="1800">
              <a:solidFill>
                <a:srgbClr val="A72A1E"/>
              </a:solidFill>
              <a:latin typeface="Roboto"/>
              <a:ea typeface="Roboto"/>
              <a:cs typeface="Roboto"/>
              <a:sym typeface="Roboto"/>
            </a:endParaRPr>
          </a:p>
          <a:p>
            <a:pPr indent="-342900" lvl="0" marL="914400" rtl="0" algn="l">
              <a:lnSpc>
                <a:spcPct val="115000"/>
              </a:lnSpc>
              <a:spcBef>
                <a:spcPts val="0"/>
              </a:spcBef>
              <a:spcAft>
                <a:spcPts val="0"/>
              </a:spcAft>
              <a:buClr>
                <a:srgbClr val="A72A1E"/>
              </a:buClr>
              <a:buSzPts val="1800"/>
              <a:buFont typeface="Roboto"/>
              <a:buChar char="●"/>
            </a:pPr>
            <a:r>
              <a:rPr lang="en">
                <a:solidFill>
                  <a:srgbClr val="A72A1E"/>
                </a:solidFill>
                <a:latin typeface="Roboto"/>
                <a:ea typeface="Roboto"/>
                <a:cs typeface="Roboto"/>
                <a:sym typeface="Roboto"/>
              </a:rPr>
              <a:t>Can only sample one vertical column</a:t>
            </a:r>
            <a:endParaRPr>
              <a:solidFill>
                <a:srgbClr val="A72A1E"/>
              </a:solidFill>
              <a:latin typeface="Roboto"/>
              <a:ea typeface="Roboto"/>
              <a:cs typeface="Roboto"/>
              <a:sym typeface="Roboto"/>
            </a:endParaRPr>
          </a:p>
          <a:p>
            <a:pPr indent="-342900" lvl="0" marL="914400" rtl="0" algn="l">
              <a:lnSpc>
                <a:spcPct val="115000"/>
              </a:lnSpc>
              <a:spcBef>
                <a:spcPts val="0"/>
              </a:spcBef>
              <a:spcAft>
                <a:spcPts val="0"/>
              </a:spcAft>
              <a:buClr>
                <a:srgbClr val="A72A1E"/>
              </a:buClr>
              <a:buSzPts val="1800"/>
              <a:buFont typeface="Roboto"/>
              <a:buChar char="●"/>
            </a:pPr>
            <a:r>
              <a:rPr lang="en">
                <a:solidFill>
                  <a:srgbClr val="A72A1E"/>
                </a:solidFill>
                <a:latin typeface="Roboto"/>
                <a:ea typeface="Roboto"/>
                <a:cs typeface="Roboto"/>
                <a:sym typeface="Roboto"/>
              </a:rPr>
              <a:t>Requires humans to move them</a:t>
            </a:r>
            <a:endParaRPr>
              <a:solidFill>
                <a:srgbClr val="A72A1E"/>
              </a:solidFill>
            </a:endParaRPr>
          </a:p>
        </p:txBody>
      </p:sp>
      <p:pic>
        <p:nvPicPr>
          <p:cNvPr id="128" name="Google Shape;128;p17"/>
          <p:cNvPicPr preferRelativeResize="0"/>
          <p:nvPr/>
        </p:nvPicPr>
        <p:blipFill rotWithShape="1">
          <a:blip r:embed="rId3">
            <a:alphaModFix/>
          </a:blip>
          <a:srcRect b="0" l="0" r="45393" t="0"/>
          <a:stretch/>
        </p:blipFill>
        <p:spPr>
          <a:xfrm>
            <a:off x="4555684" y="1049300"/>
            <a:ext cx="4267423" cy="3724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72A1E"/>
                </a:solidFill>
                <a:latin typeface="Roboto"/>
                <a:ea typeface="Roboto"/>
                <a:cs typeface="Roboto"/>
                <a:sym typeface="Roboto"/>
              </a:rPr>
              <a:t>RoBoat</a:t>
            </a:r>
            <a:endParaRPr b="1">
              <a:solidFill>
                <a:srgbClr val="A72A1E"/>
              </a:solidFill>
              <a:latin typeface="Roboto"/>
              <a:ea typeface="Roboto"/>
              <a:cs typeface="Roboto"/>
              <a:sym typeface="Roboto"/>
            </a:endParaRPr>
          </a:p>
        </p:txBody>
      </p:sp>
      <p:sp>
        <p:nvSpPr>
          <p:cNvPr id="134" name="Google Shape;134;p18"/>
          <p:cNvSpPr txBox="1"/>
          <p:nvPr/>
        </p:nvSpPr>
        <p:spPr>
          <a:xfrm>
            <a:off x="5999400" y="1185250"/>
            <a:ext cx="2907300" cy="3639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A72A1E"/>
              </a:buClr>
              <a:buSzPts val="1800"/>
              <a:buFont typeface="Roboto"/>
              <a:buChar char="●"/>
            </a:pPr>
            <a:r>
              <a:rPr lang="en" sz="1800">
                <a:solidFill>
                  <a:srgbClr val="A72A1E"/>
                </a:solidFill>
                <a:latin typeface="Roboto"/>
                <a:ea typeface="Roboto"/>
                <a:cs typeface="Roboto"/>
                <a:sym typeface="Roboto"/>
              </a:rPr>
              <a:t>Autonomous Piloting</a:t>
            </a:r>
            <a:endParaRPr sz="1800">
              <a:solidFill>
                <a:srgbClr val="A72A1E"/>
              </a:solidFill>
              <a:latin typeface="Roboto"/>
              <a:ea typeface="Roboto"/>
              <a:cs typeface="Roboto"/>
              <a:sym typeface="Roboto"/>
            </a:endParaRPr>
          </a:p>
          <a:p>
            <a:pPr indent="-342900" lvl="0" marL="457200" rtl="0" algn="l">
              <a:spcBef>
                <a:spcPts val="0"/>
              </a:spcBef>
              <a:spcAft>
                <a:spcPts val="0"/>
              </a:spcAft>
              <a:buClr>
                <a:srgbClr val="A72A1E"/>
              </a:buClr>
              <a:buSzPts val="1800"/>
              <a:buFont typeface="Roboto"/>
              <a:buChar char="●"/>
            </a:pPr>
            <a:r>
              <a:rPr lang="en" sz="1800">
                <a:solidFill>
                  <a:srgbClr val="A72A1E"/>
                </a:solidFill>
                <a:latin typeface="Roboto"/>
                <a:ea typeface="Roboto"/>
                <a:cs typeface="Roboto"/>
                <a:sym typeface="Roboto"/>
              </a:rPr>
              <a:t>Programmable Data Collection at Depths up to 40m</a:t>
            </a:r>
            <a:endParaRPr sz="1800">
              <a:solidFill>
                <a:srgbClr val="A72A1E"/>
              </a:solidFill>
              <a:latin typeface="Roboto"/>
              <a:ea typeface="Roboto"/>
              <a:cs typeface="Roboto"/>
              <a:sym typeface="Roboto"/>
            </a:endParaRPr>
          </a:p>
          <a:p>
            <a:pPr indent="-342900" lvl="0" marL="457200" rtl="0" algn="l">
              <a:spcBef>
                <a:spcPts val="0"/>
              </a:spcBef>
              <a:spcAft>
                <a:spcPts val="0"/>
              </a:spcAft>
              <a:buClr>
                <a:srgbClr val="A72A1E"/>
              </a:buClr>
              <a:buSzPts val="1800"/>
              <a:buFont typeface="Roboto"/>
              <a:buChar char="●"/>
            </a:pPr>
            <a:r>
              <a:rPr lang="en" sz="1800">
                <a:solidFill>
                  <a:srgbClr val="A72A1E"/>
                </a:solidFill>
                <a:latin typeface="Roboto"/>
                <a:ea typeface="Roboto"/>
                <a:cs typeface="Roboto"/>
                <a:sym typeface="Roboto"/>
              </a:rPr>
              <a:t>RoBoat to RoBoat Communication</a:t>
            </a:r>
            <a:endParaRPr sz="1800">
              <a:solidFill>
                <a:srgbClr val="A72A1E"/>
              </a:solidFill>
              <a:latin typeface="Roboto"/>
              <a:ea typeface="Roboto"/>
              <a:cs typeface="Roboto"/>
              <a:sym typeface="Roboto"/>
            </a:endParaRPr>
          </a:p>
          <a:p>
            <a:pPr indent="-342900" lvl="0" marL="457200" rtl="0" algn="l">
              <a:spcBef>
                <a:spcPts val="0"/>
              </a:spcBef>
              <a:spcAft>
                <a:spcPts val="0"/>
              </a:spcAft>
              <a:buClr>
                <a:srgbClr val="A72A1E"/>
              </a:buClr>
              <a:buSzPts val="1800"/>
              <a:buFont typeface="Roboto"/>
              <a:buChar char="●"/>
            </a:pPr>
            <a:r>
              <a:rPr lang="en" sz="1800">
                <a:solidFill>
                  <a:srgbClr val="A72A1E"/>
                </a:solidFill>
                <a:latin typeface="Roboto"/>
                <a:ea typeface="Roboto"/>
                <a:cs typeface="Roboto"/>
                <a:sym typeface="Roboto"/>
              </a:rPr>
              <a:t>Live Data Feeds</a:t>
            </a:r>
            <a:endParaRPr sz="1800">
              <a:solidFill>
                <a:srgbClr val="A72A1E"/>
              </a:solidFill>
              <a:latin typeface="Roboto"/>
              <a:ea typeface="Roboto"/>
              <a:cs typeface="Roboto"/>
              <a:sym typeface="Roboto"/>
            </a:endParaRPr>
          </a:p>
          <a:p>
            <a:pPr indent="-342900" lvl="0" marL="457200" rtl="0" algn="l">
              <a:spcBef>
                <a:spcPts val="0"/>
              </a:spcBef>
              <a:spcAft>
                <a:spcPts val="0"/>
              </a:spcAft>
              <a:buClr>
                <a:srgbClr val="A72A1E"/>
              </a:buClr>
              <a:buSzPts val="1800"/>
              <a:buFont typeface="Roboto"/>
              <a:buChar char="●"/>
            </a:pPr>
            <a:r>
              <a:rPr lang="en" sz="1800">
                <a:solidFill>
                  <a:srgbClr val="A72A1E"/>
                </a:solidFill>
                <a:latin typeface="Roboto"/>
                <a:ea typeface="Roboto"/>
                <a:cs typeface="Roboto"/>
                <a:sym typeface="Roboto"/>
              </a:rPr>
              <a:t>Network Obstacle Avoidance</a:t>
            </a:r>
            <a:endParaRPr sz="1800">
              <a:solidFill>
                <a:srgbClr val="A72A1E"/>
              </a:solidFill>
              <a:latin typeface="Roboto"/>
              <a:ea typeface="Roboto"/>
              <a:cs typeface="Roboto"/>
              <a:sym typeface="Roboto"/>
            </a:endParaRPr>
          </a:p>
          <a:p>
            <a:pPr indent="-342900" lvl="0" marL="457200" rtl="0" algn="l">
              <a:spcBef>
                <a:spcPts val="0"/>
              </a:spcBef>
              <a:spcAft>
                <a:spcPts val="0"/>
              </a:spcAft>
              <a:buClr>
                <a:srgbClr val="A72A1E"/>
              </a:buClr>
              <a:buSzPts val="1800"/>
              <a:buFont typeface="Roboto"/>
              <a:buChar char="●"/>
            </a:pPr>
            <a:r>
              <a:rPr lang="en" sz="1800">
                <a:solidFill>
                  <a:srgbClr val="A72A1E"/>
                </a:solidFill>
                <a:latin typeface="Roboto"/>
                <a:ea typeface="Roboto"/>
                <a:cs typeface="Roboto"/>
                <a:sym typeface="Roboto"/>
              </a:rPr>
              <a:t>GPS Tracking</a:t>
            </a:r>
            <a:endParaRPr sz="1800">
              <a:solidFill>
                <a:srgbClr val="A72A1E"/>
              </a:solidFill>
              <a:latin typeface="Roboto"/>
              <a:ea typeface="Roboto"/>
              <a:cs typeface="Roboto"/>
              <a:sym typeface="Roboto"/>
            </a:endParaRPr>
          </a:p>
        </p:txBody>
      </p:sp>
      <p:pic>
        <p:nvPicPr>
          <p:cNvPr id="135" name="Google Shape;135;p18"/>
          <p:cNvPicPr preferRelativeResize="0"/>
          <p:nvPr/>
        </p:nvPicPr>
        <p:blipFill rotWithShape="1">
          <a:blip r:embed="rId3">
            <a:alphaModFix/>
          </a:blip>
          <a:srcRect b="0" l="18576" r="34585" t="0"/>
          <a:stretch/>
        </p:blipFill>
        <p:spPr>
          <a:xfrm>
            <a:off x="311700" y="1185250"/>
            <a:ext cx="2667302" cy="3203226"/>
          </a:xfrm>
          <a:prstGeom prst="rect">
            <a:avLst/>
          </a:prstGeom>
          <a:noFill/>
          <a:ln cap="flat" cmpd="sng" w="38100">
            <a:solidFill>
              <a:srgbClr val="840D35"/>
            </a:solidFill>
            <a:prstDash val="solid"/>
            <a:round/>
            <a:headEnd len="sm" w="sm" type="none"/>
            <a:tailEnd len="sm" w="sm" type="none"/>
          </a:ln>
        </p:spPr>
      </p:pic>
      <p:pic>
        <p:nvPicPr>
          <p:cNvPr id="136" name="Google Shape;136;p18"/>
          <p:cNvPicPr preferRelativeResize="0"/>
          <p:nvPr/>
        </p:nvPicPr>
        <p:blipFill rotWithShape="1">
          <a:blip r:embed="rId4">
            <a:alphaModFix/>
          </a:blip>
          <a:srcRect b="0" l="36310" r="35999" t="8164"/>
          <a:stretch/>
        </p:blipFill>
        <p:spPr>
          <a:xfrm>
            <a:off x="2979000" y="1185250"/>
            <a:ext cx="2531948" cy="3203225"/>
          </a:xfrm>
          <a:prstGeom prst="rect">
            <a:avLst/>
          </a:prstGeom>
          <a:noFill/>
          <a:ln cap="flat" cmpd="sng" w="38100">
            <a:solidFill>
              <a:srgbClr val="840D35"/>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 calcmode="lin" valueType="num">
                                      <p:cBhvr additive="base">
                                        <p:cTn dur="600"/>
                                        <p:tgtEl>
                                          <p:spTgt spid="13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 calcmode="lin" valueType="num">
                                      <p:cBhvr additive="base">
                                        <p:cTn dur="600"/>
                                        <p:tgtEl>
                                          <p:spTgt spid="13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 calcmode="lin" valueType="num">
                                      <p:cBhvr additive="base">
                                        <p:cTn dur="600"/>
                                        <p:tgtEl>
                                          <p:spTgt spid="13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 calcmode="lin" valueType="num">
                                      <p:cBhvr additive="base">
                                        <p:cTn dur="600"/>
                                        <p:tgtEl>
                                          <p:spTgt spid="13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 calcmode="lin" valueType="num">
                                      <p:cBhvr additive="base">
                                        <p:cTn dur="600"/>
                                        <p:tgtEl>
                                          <p:spTgt spid="13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anim calcmode="lin" valueType="num">
                                      <p:cBhvr additive="base">
                                        <p:cTn dur="600"/>
                                        <p:tgtEl>
                                          <p:spTgt spid="13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72A1E"/>
                </a:solidFill>
                <a:latin typeface="Roboto"/>
                <a:ea typeface="Roboto"/>
                <a:cs typeface="Roboto"/>
                <a:sym typeface="Roboto"/>
              </a:rPr>
              <a:t>RoBoat</a:t>
            </a:r>
            <a:endParaRPr b="1">
              <a:solidFill>
                <a:srgbClr val="A72A1E"/>
              </a:solidFill>
              <a:latin typeface="Roboto"/>
              <a:ea typeface="Roboto"/>
              <a:cs typeface="Roboto"/>
              <a:sym typeface="Roboto"/>
            </a:endParaRPr>
          </a:p>
        </p:txBody>
      </p:sp>
      <p:sp>
        <p:nvSpPr>
          <p:cNvPr id="142" name="Google Shape;142;p19"/>
          <p:cNvSpPr txBox="1"/>
          <p:nvPr/>
        </p:nvSpPr>
        <p:spPr>
          <a:xfrm>
            <a:off x="5999400" y="239600"/>
            <a:ext cx="2907300" cy="45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1B786E"/>
                </a:solidFill>
                <a:latin typeface="Roboto"/>
                <a:ea typeface="Roboto"/>
                <a:cs typeface="Roboto"/>
                <a:sym typeface="Roboto"/>
              </a:rPr>
              <a:t>Sensor Suite:</a:t>
            </a:r>
            <a:endParaRPr b="1" sz="2400">
              <a:solidFill>
                <a:srgbClr val="1B786E"/>
              </a:solidFill>
              <a:latin typeface="Roboto"/>
              <a:ea typeface="Roboto"/>
              <a:cs typeface="Roboto"/>
              <a:sym typeface="Roboto"/>
            </a:endParaRPr>
          </a:p>
          <a:p>
            <a:pPr indent="-330200" lvl="0" marL="4572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Dissolved O</a:t>
            </a:r>
            <a:r>
              <a:rPr baseline="-25000" lang="en" sz="1600">
                <a:solidFill>
                  <a:srgbClr val="1B786E"/>
                </a:solidFill>
                <a:latin typeface="Roboto"/>
                <a:ea typeface="Roboto"/>
                <a:cs typeface="Roboto"/>
                <a:sym typeface="Roboto"/>
              </a:rPr>
              <a:t>2</a:t>
            </a:r>
            <a:endParaRPr sz="1600">
              <a:solidFill>
                <a:srgbClr val="1B786E"/>
              </a:solidFill>
              <a:latin typeface="Roboto"/>
              <a:ea typeface="Roboto"/>
              <a:cs typeface="Roboto"/>
              <a:sym typeface="Roboto"/>
            </a:endParaRPr>
          </a:p>
          <a:p>
            <a:pPr indent="-330200" lvl="0" marL="4572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Salinity</a:t>
            </a:r>
            <a:endParaRPr sz="1600">
              <a:solidFill>
                <a:srgbClr val="1B786E"/>
              </a:solidFill>
              <a:latin typeface="Roboto"/>
              <a:ea typeface="Roboto"/>
              <a:cs typeface="Roboto"/>
              <a:sym typeface="Roboto"/>
            </a:endParaRPr>
          </a:p>
          <a:p>
            <a:pPr indent="-330200" lvl="0" marL="4572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pH</a:t>
            </a:r>
            <a:endParaRPr sz="1600">
              <a:solidFill>
                <a:srgbClr val="1B786E"/>
              </a:solidFill>
              <a:latin typeface="Roboto"/>
              <a:ea typeface="Roboto"/>
              <a:cs typeface="Roboto"/>
              <a:sym typeface="Roboto"/>
            </a:endParaRPr>
          </a:p>
          <a:p>
            <a:pPr indent="-330200" lvl="0" marL="4572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Turbidity (visibility)</a:t>
            </a:r>
            <a:endParaRPr sz="1600">
              <a:solidFill>
                <a:srgbClr val="1B786E"/>
              </a:solidFill>
              <a:latin typeface="Roboto"/>
              <a:ea typeface="Roboto"/>
              <a:cs typeface="Roboto"/>
              <a:sym typeface="Roboto"/>
            </a:endParaRPr>
          </a:p>
          <a:p>
            <a:pPr indent="-330200" lvl="0" marL="4572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Dissolved Nitrates</a:t>
            </a:r>
            <a:endParaRPr sz="1600">
              <a:solidFill>
                <a:srgbClr val="1B786E"/>
              </a:solidFill>
              <a:latin typeface="Roboto"/>
              <a:ea typeface="Roboto"/>
              <a:cs typeface="Roboto"/>
              <a:sym typeface="Roboto"/>
            </a:endParaRPr>
          </a:p>
          <a:p>
            <a:pPr indent="-330200" lvl="0" marL="4572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Depth</a:t>
            </a:r>
            <a:endParaRPr sz="1600">
              <a:solidFill>
                <a:srgbClr val="1B786E"/>
              </a:solidFill>
              <a:latin typeface="Roboto"/>
              <a:ea typeface="Roboto"/>
              <a:cs typeface="Roboto"/>
              <a:sym typeface="Roboto"/>
            </a:endParaRPr>
          </a:p>
          <a:p>
            <a:pPr indent="-330200" lvl="0" marL="4572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Temperature</a:t>
            </a:r>
            <a:endParaRPr sz="1600">
              <a:solidFill>
                <a:srgbClr val="1B786E"/>
              </a:solidFill>
              <a:latin typeface="Roboto"/>
              <a:ea typeface="Roboto"/>
              <a:cs typeface="Roboto"/>
              <a:sym typeface="Roboto"/>
            </a:endParaRPr>
          </a:p>
          <a:p>
            <a:pPr indent="-330200" lvl="0" marL="4572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Current Flow Rate</a:t>
            </a:r>
            <a:endParaRPr sz="1600">
              <a:solidFill>
                <a:srgbClr val="1B786E"/>
              </a:solidFill>
              <a:latin typeface="Roboto"/>
              <a:ea typeface="Roboto"/>
              <a:cs typeface="Roboto"/>
              <a:sym typeface="Roboto"/>
            </a:endParaRPr>
          </a:p>
          <a:p>
            <a:pPr indent="0" lvl="0" marL="0" rtl="0" algn="l">
              <a:spcBef>
                <a:spcPts val="0"/>
              </a:spcBef>
              <a:spcAft>
                <a:spcPts val="0"/>
              </a:spcAft>
              <a:buNone/>
            </a:pPr>
            <a:r>
              <a:t/>
            </a:r>
            <a:endParaRPr sz="1200">
              <a:solidFill>
                <a:srgbClr val="1B786E"/>
              </a:solidFill>
              <a:latin typeface="Roboto"/>
              <a:ea typeface="Roboto"/>
              <a:cs typeface="Roboto"/>
              <a:sym typeface="Roboto"/>
            </a:endParaRPr>
          </a:p>
          <a:p>
            <a:pPr indent="0" lvl="0" marL="0" rtl="0" algn="l">
              <a:spcBef>
                <a:spcPts val="0"/>
              </a:spcBef>
              <a:spcAft>
                <a:spcPts val="0"/>
              </a:spcAft>
              <a:buNone/>
            </a:pPr>
            <a:r>
              <a:rPr b="1" lang="en" sz="2400">
                <a:solidFill>
                  <a:srgbClr val="1B786E"/>
                </a:solidFill>
                <a:latin typeface="Roboto"/>
                <a:ea typeface="Roboto"/>
                <a:cs typeface="Roboto"/>
                <a:sym typeface="Roboto"/>
              </a:rPr>
              <a:t>Sampling Suite:</a:t>
            </a:r>
            <a:endParaRPr b="1" sz="2400">
              <a:solidFill>
                <a:srgbClr val="1B786E"/>
              </a:solidFill>
              <a:latin typeface="Roboto"/>
              <a:ea typeface="Roboto"/>
              <a:cs typeface="Roboto"/>
              <a:sym typeface="Roboto"/>
            </a:endParaRPr>
          </a:p>
          <a:p>
            <a:pPr indent="-330200" lvl="0" marL="4572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Microplastics Sampling</a:t>
            </a:r>
            <a:endParaRPr sz="1600">
              <a:solidFill>
                <a:srgbClr val="1B786E"/>
              </a:solidFill>
              <a:latin typeface="Roboto"/>
              <a:ea typeface="Roboto"/>
              <a:cs typeface="Roboto"/>
              <a:sym typeface="Roboto"/>
            </a:endParaRPr>
          </a:p>
          <a:p>
            <a:pPr indent="-330200" lvl="0" marL="4572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Water Sampling</a:t>
            </a:r>
            <a:endParaRPr sz="1600">
              <a:solidFill>
                <a:srgbClr val="1B786E"/>
              </a:solidFill>
              <a:latin typeface="Roboto"/>
              <a:ea typeface="Roboto"/>
              <a:cs typeface="Roboto"/>
              <a:sym typeface="Roboto"/>
            </a:endParaRPr>
          </a:p>
          <a:p>
            <a:pPr indent="-330200" lvl="1" marL="9144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Phosphate</a:t>
            </a:r>
            <a:endParaRPr sz="1600">
              <a:solidFill>
                <a:srgbClr val="1B786E"/>
              </a:solidFill>
              <a:latin typeface="Roboto"/>
              <a:ea typeface="Roboto"/>
              <a:cs typeface="Roboto"/>
              <a:sym typeface="Roboto"/>
            </a:endParaRPr>
          </a:p>
          <a:p>
            <a:pPr indent="-330200" lvl="1" marL="9144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Cyanobacteria</a:t>
            </a:r>
            <a:endParaRPr sz="1600">
              <a:solidFill>
                <a:srgbClr val="1B786E"/>
              </a:solidFill>
              <a:latin typeface="Roboto"/>
              <a:ea typeface="Roboto"/>
              <a:cs typeface="Roboto"/>
              <a:sym typeface="Roboto"/>
            </a:endParaRPr>
          </a:p>
          <a:p>
            <a:pPr indent="-330200" lvl="1" marL="914400" rtl="0" algn="l">
              <a:spcBef>
                <a:spcPts val="0"/>
              </a:spcBef>
              <a:spcAft>
                <a:spcPts val="0"/>
              </a:spcAft>
              <a:buClr>
                <a:srgbClr val="1B786E"/>
              </a:buClr>
              <a:buSzPts val="1600"/>
              <a:buFont typeface="Roboto"/>
              <a:buChar char="○"/>
            </a:pPr>
            <a:r>
              <a:rPr lang="en" sz="1600">
                <a:solidFill>
                  <a:srgbClr val="1B786E"/>
                </a:solidFill>
                <a:latin typeface="Roboto"/>
                <a:ea typeface="Roboto"/>
                <a:cs typeface="Roboto"/>
                <a:sym typeface="Roboto"/>
              </a:rPr>
              <a:t>Particulate Pollutants</a:t>
            </a:r>
            <a:endParaRPr sz="1600">
              <a:solidFill>
                <a:srgbClr val="1B786E"/>
              </a:solidFill>
              <a:latin typeface="Roboto"/>
              <a:ea typeface="Roboto"/>
              <a:cs typeface="Roboto"/>
              <a:sym typeface="Roboto"/>
            </a:endParaRPr>
          </a:p>
        </p:txBody>
      </p:sp>
      <p:pic>
        <p:nvPicPr>
          <p:cNvPr id="143" name="Google Shape;143;p19"/>
          <p:cNvPicPr preferRelativeResize="0"/>
          <p:nvPr/>
        </p:nvPicPr>
        <p:blipFill rotWithShape="1">
          <a:blip r:embed="rId3">
            <a:alphaModFix/>
          </a:blip>
          <a:srcRect b="0" l="30302" r="30603" t="0"/>
          <a:stretch/>
        </p:blipFill>
        <p:spPr>
          <a:xfrm>
            <a:off x="311700" y="239600"/>
            <a:ext cx="3574973" cy="3490900"/>
          </a:xfrm>
          <a:prstGeom prst="rect">
            <a:avLst/>
          </a:prstGeom>
          <a:noFill/>
          <a:ln cap="flat" cmpd="sng" w="38100">
            <a:solidFill>
              <a:srgbClr val="840D35"/>
            </a:solidFill>
            <a:prstDash val="solid"/>
            <a:round/>
            <a:headEnd len="sm" w="sm" type="none"/>
            <a:tailEnd len="sm" w="sm" type="none"/>
          </a:ln>
        </p:spPr>
      </p:pic>
      <p:pic>
        <p:nvPicPr>
          <p:cNvPr id="144" name="Google Shape;144;p19"/>
          <p:cNvPicPr preferRelativeResize="0"/>
          <p:nvPr/>
        </p:nvPicPr>
        <p:blipFill>
          <a:blip r:embed="rId4">
            <a:alphaModFix/>
          </a:blip>
          <a:stretch>
            <a:fillRect/>
          </a:stretch>
        </p:blipFill>
        <p:spPr>
          <a:xfrm>
            <a:off x="1737450" y="2887914"/>
            <a:ext cx="3574973" cy="2010930"/>
          </a:xfrm>
          <a:prstGeom prst="rect">
            <a:avLst/>
          </a:prstGeom>
          <a:noFill/>
          <a:ln cap="flat" cmpd="sng" w="38100">
            <a:solidFill>
              <a:srgbClr val="840D35"/>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311700" y="2417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D7E74"/>
                </a:solidFill>
                <a:latin typeface="Roboto"/>
                <a:ea typeface="Roboto"/>
                <a:cs typeface="Roboto"/>
                <a:sym typeface="Roboto"/>
              </a:rPr>
              <a:t>RoBoat and the Status Quo</a:t>
            </a:r>
            <a:endParaRPr b="1">
              <a:solidFill>
                <a:srgbClr val="1D7E74"/>
              </a:solidFill>
              <a:latin typeface="Roboto"/>
              <a:ea typeface="Roboto"/>
              <a:cs typeface="Roboto"/>
              <a:sym typeface="Roboto"/>
            </a:endParaRPr>
          </a:p>
        </p:txBody>
      </p:sp>
      <p:grpSp>
        <p:nvGrpSpPr>
          <p:cNvPr id="150" name="Google Shape;150;p20"/>
          <p:cNvGrpSpPr/>
          <p:nvPr/>
        </p:nvGrpSpPr>
        <p:grpSpPr>
          <a:xfrm>
            <a:off x="779362" y="1183775"/>
            <a:ext cx="2486829" cy="3711155"/>
            <a:chOff x="1118224" y="283725"/>
            <a:chExt cx="2090826" cy="4076400"/>
          </a:xfrm>
        </p:grpSpPr>
        <p:sp>
          <p:nvSpPr>
            <p:cNvPr id="151" name="Google Shape;151;p20"/>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p:nvPr/>
          </p:nvSpPr>
          <p:spPr>
            <a:xfrm>
              <a:off x="1118224"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p:nvPr/>
          </p:nvSpPr>
          <p:spPr>
            <a:xfrm>
              <a:off x="1256150" y="910584"/>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7E74"/>
                  </a:solidFill>
                  <a:latin typeface="Roboto Medium"/>
                  <a:ea typeface="Roboto Medium"/>
                  <a:cs typeface="Roboto Medium"/>
                  <a:sym typeface="Roboto Medium"/>
                </a:rPr>
                <a:t>Boats require </a:t>
              </a:r>
              <a:r>
                <a:rPr b="1" lang="en">
                  <a:solidFill>
                    <a:srgbClr val="1D7E74"/>
                  </a:solidFill>
                  <a:latin typeface="Roboto"/>
                  <a:ea typeface="Roboto"/>
                  <a:cs typeface="Roboto"/>
                  <a:sym typeface="Roboto"/>
                </a:rPr>
                <a:t>multiple trained people </a:t>
              </a:r>
              <a:r>
                <a:rPr lang="en">
                  <a:solidFill>
                    <a:srgbClr val="1D7E74"/>
                  </a:solidFill>
                  <a:latin typeface="Roboto Medium"/>
                  <a:ea typeface="Roboto Medium"/>
                  <a:cs typeface="Roboto Medium"/>
                  <a:sym typeface="Roboto Medium"/>
                </a:rPr>
                <a:t>to operate</a:t>
              </a:r>
              <a:endParaRPr>
                <a:solidFill>
                  <a:srgbClr val="1D7E74"/>
                </a:solidFill>
                <a:latin typeface="Roboto Medium"/>
                <a:ea typeface="Roboto Medium"/>
                <a:cs typeface="Roboto Medium"/>
                <a:sym typeface="Roboto Medium"/>
              </a:endParaRPr>
            </a:p>
          </p:txBody>
        </p:sp>
        <p:sp>
          <p:nvSpPr>
            <p:cNvPr id="154" name="Google Shape;154;p20"/>
            <p:cNvSpPr/>
            <p:nvPr/>
          </p:nvSpPr>
          <p:spPr>
            <a:xfrm>
              <a:off x="1233860" y="1744115"/>
              <a:ext cx="1815000" cy="82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1D7E74"/>
                  </a:solidFill>
                  <a:latin typeface="Roboto"/>
                  <a:ea typeface="Roboto"/>
                  <a:cs typeface="Roboto"/>
                  <a:sym typeface="Roboto"/>
                </a:rPr>
                <a:t>Maintaining research vessels is </a:t>
              </a:r>
              <a:r>
                <a:rPr b="1" lang="en" sz="1000">
                  <a:solidFill>
                    <a:srgbClr val="1D7E74"/>
                  </a:solidFill>
                  <a:latin typeface="Roboto"/>
                  <a:ea typeface="Roboto"/>
                  <a:cs typeface="Roboto"/>
                  <a:sym typeface="Roboto"/>
                </a:rPr>
                <a:t>Expensive</a:t>
              </a:r>
              <a:endParaRPr b="1" sz="1000">
                <a:solidFill>
                  <a:srgbClr val="1D7E74"/>
                </a:solidFill>
                <a:latin typeface="Roboto"/>
                <a:ea typeface="Roboto"/>
                <a:cs typeface="Roboto"/>
                <a:sym typeface="Roboto"/>
              </a:endParaRPr>
            </a:p>
            <a:p>
              <a:pPr indent="0" lvl="0" marL="0" rtl="0" algn="l">
                <a:lnSpc>
                  <a:spcPct val="115000"/>
                </a:lnSpc>
                <a:spcBef>
                  <a:spcPts val="0"/>
                </a:spcBef>
                <a:spcAft>
                  <a:spcPts val="0"/>
                </a:spcAft>
                <a:buNone/>
              </a:pPr>
              <a:r>
                <a:rPr b="1" lang="en" sz="1000">
                  <a:solidFill>
                    <a:srgbClr val="1D7E74"/>
                  </a:solidFill>
                  <a:latin typeface="Roboto"/>
                  <a:ea typeface="Roboto"/>
                  <a:cs typeface="Roboto"/>
                  <a:sym typeface="Roboto"/>
                </a:rPr>
                <a:t>Personnel Costs</a:t>
              </a:r>
              <a:r>
                <a:rPr lang="en" sz="1000">
                  <a:solidFill>
                    <a:srgbClr val="1D7E74"/>
                  </a:solidFill>
                  <a:latin typeface="Roboto"/>
                  <a:ea typeface="Roboto"/>
                  <a:cs typeface="Roboto"/>
                  <a:sym typeface="Roboto"/>
                </a:rPr>
                <a:t> are always high</a:t>
              </a:r>
              <a:endParaRPr sz="1000">
                <a:solidFill>
                  <a:srgbClr val="1D7E74"/>
                </a:solidFill>
                <a:latin typeface="Roboto"/>
                <a:ea typeface="Roboto"/>
                <a:cs typeface="Roboto"/>
                <a:sym typeface="Roboto"/>
              </a:endParaRPr>
            </a:p>
            <a:p>
              <a:pPr indent="0" lvl="0" marL="0" rtl="0" algn="l">
                <a:lnSpc>
                  <a:spcPct val="115000"/>
                </a:lnSpc>
                <a:spcBef>
                  <a:spcPts val="0"/>
                </a:spcBef>
                <a:spcAft>
                  <a:spcPts val="0"/>
                </a:spcAft>
                <a:buNone/>
              </a:pPr>
              <a:r>
                <a:rPr b="1" lang="en" sz="1000">
                  <a:solidFill>
                    <a:srgbClr val="1D7E74"/>
                  </a:solidFill>
                  <a:latin typeface="Roboto"/>
                  <a:ea typeface="Roboto"/>
                  <a:cs typeface="Roboto"/>
                  <a:sym typeface="Roboto"/>
                </a:rPr>
                <a:t>Scales Poorly</a:t>
              </a:r>
              <a:r>
                <a:rPr lang="en" sz="1000">
                  <a:solidFill>
                    <a:srgbClr val="1D7E74"/>
                  </a:solidFill>
                  <a:latin typeface="Roboto"/>
                  <a:ea typeface="Roboto"/>
                  <a:cs typeface="Roboto"/>
                  <a:sym typeface="Roboto"/>
                </a:rPr>
                <a:t> with more Data Collection</a:t>
              </a:r>
              <a:r>
                <a:rPr lang="en" sz="800">
                  <a:solidFill>
                    <a:srgbClr val="1D7E74"/>
                  </a:solidFill>
                  <a:latin typeface="Roboto"/>
                  <a:ea typeface="Roboto"/>
                  <a:cs typeface="Roboto"/>
                  <a:sym typeface="Roboto"/>
                </a:rPr>
                <a:t> </a:t>
              </a:r>
              <a:endParaRPr sz="800">
                <a:solidFill>
                  <a:srgbClr val="1D7E74"/>
                </a:solidFill>
                <a:latin typeface="Roboto"/>
                <a:ea typeface="Roboto"/>
                <a:cs typeface="Roboto"/>
                <a:sym typeface="Roboto"/>
              </a:endParaRPr>
            </a:p>
          </p:txBody>
        </p:sp>
        <p:sp>
          <p:nvSpPr>
            <p:cNvPr id="155" name="Google Shape;155;p20"/>
            <p:cNvSpPr/>
            <p:nvPr/>
          </p:nvSpPr>
          <p:spPr>
            <a:xfrm>
              <a:off x="1256151" y="406562"/>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1D7E74"/>
                  </a:solidFill>
                  <a:latin typeface="Roboto"/>
                  <a:ea typeface="Roboto"/>
                  <a:cs typeface="Roboto"/>
                  <a:sym typeface="Roboto"/>
                </a:rPr>
                <a:t>Cost</a:t>
              </a:r>
              <a:endParaRPr sz="2400">
                <a:solidFill>
                  <a:srgbClr val="1D7E74"/>
                </a:solidFill>
                <a:latin typeface="Roboto Thin"/>
                <a:ea typeface="Roboto Thin"/>
                <a:cs typeface="Roboto Thin"/>
                <a:sym typeface="Roboto Thin"/>
              </a:endParaRPr>
            </a:p>
          </p:txBody>
        </p:sp>
        <p:sp>
          <p:nvSpPr>
            <p:cNvPr id="156" name="Google Shape;156;p20"/>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p:nvPr/>
          </p:nvSpPr>
          <p:spPr>
            <a:xfrm>
              <a:off x="1118224" y="3118989"/>
              <a:ext cx="2030400" cy="1085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RoBoat requires </a:t>
              </a:r>
              <a:r>
                <a:rPr b="1" lang="en" sz="1200">
                  <a:solidFill>
                    <a:srgbClr val="FFFFFF"/>
                  </a:solidFill>
                  <a:latin typeface="Roboto"/>
                  <a:ea typeface="Roboto"/>
                  <a:cs typeface="Roboto"/>
                  <a:sym typeface="Roboto"/>
                </a:rPr>
                <a:t>one upfront investment</a:t>
              </a:r>
              <a:endParaRPr b="1" sz="1200">
                <a:solidFill>
                  <a:srgbClr val="FFFFFF"/>
                </a:solidFill>
                <a:latin typeface="Roboto"/>
                <a:ea typeface="Roboto"/>
                <a:cs typeface="Roboto"/>
                <a:sym typeface="Roboto"/>
              </a:endParaRPr>
            </a:p>
            <a:p>
              <a:pPr indent="-304800" lvl="0" marL="457200" rtl="0" algn="l">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Requires </a:t>
              </a:r>
              <a:r>
                <a:rPr b="1" lang="en" sz="1200">
                  <a:solidFill>
                    <a:srgbClr val="FFFFFF"/>
                  </a:solidFill>
                  <a:latin typeface="Roboto"/>
                  <a:ea typeface="Roboto"/>
                  <a:cs typeface="Roboto"/>
                  <a:sym typeface="Roboto"/>
                </a:rPr>
                <a:t>one technician</a:t>
              </a:r>
              <a:r>
                <a:rPr lang="en" sz="1200">
                  <a:solidFill>
                    <a:srgbClr val="FFFFFF"/>
                  </a:solidFill>
                  <a:latin typeface="Roboto"/>
                  <a:ea typeface="Roboto"/>
                  <a:cs typeface="Roboto"/>
                  <a:sym typeface="Roboto"/>
                </a:rPr>
                <a:t> to operate </a:t>
              </a:r>
              <a:r>
                <a:rPr b="1" lang="en" sz="1200">
                  <a:solidFill>
                    <a:srgbClr val="FFFFFF"/>
                  </a:solidFill>
                  <a:latin typeface="Roboto"/>
                  <a:ea typeface="Roboto"/>
                  <a:cs typeface="Roboto"/>
                  <a:sym typeface="Roboto"/>
                </a:rPr>
                <a:t>many drones</a:t>
              </a:r>
              <a:endParaRPr b="1" sz="1200">
                <a:solidFill>
                  <a:srgbClr val="FFFFFF"/>
                </a:solidFill>
                <a:latin typeface="Roboto"/>
                <a:ea typeface="Roboto"/>
                <a:cs typeface="Roboto"/>
                <a:sym typeface="Roboto"/>
              </a:endParaRPr>
            </a:p>
          </p:txBody>
        </p:sp>
      </p:grpSp>
      <p:grpSp>
        <p:nvGrpSpPr>
          <p:cNvPr id="158" name="Google Shape;158;p20"/>
          <p:cNvGrpSpPr/>
          <p:nvPr/>
        </p:nvGrpSpPr>
        <p:grpSpPr>
          <a:xfrm>
            <a:off x="3328581" y="1183775"/>
            <a:ext cx="2486829" cy="3711155"/>
            <a:chOff x="1118224" y="283725"/>
            <a:chExt cx="2090826" cy="4076400"/>
          </a:xfrm>
        </p:grpSpPr>
        <p:sp>
          <p:nvSpPr>
            <p:cNvPr id="159" name="Google Shape;159;p20"/>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0"/>
            <p:cNvSpPr/>
            <p:nvPr/>
          </p:nvSpPr>
          <p:spPr>
            <a:xfrm>
              <a:off x="1118224"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a:off x="1256140" y="923600"/>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D7E74"/>
                  </a:solidFill>
                  <a:latin typeface="Roboto"/>
                  <a:ea typeface="Roboto"/>
                  <a:cs typeface="Roboto"/>
                  <a:sym typeface="Roboto"/>
                </a:rPr>
                <a:t>Fair Weather</a:t>
              </a:r>
              <a:r>
                <a:rPr lang="en">
                  <a:solidFill>
                    <a:srgbClr val="1D7E74"/>
                  </a:solidFill>
                  <a:latin typeface="Roboto Medium"/>
                  <a:ea typeface="Roboto Medium"/>
                  <a:cs typeface="Roboto Medium"/>
                  <a:sym typeface="Roboto Medium"/>
                </a:rPr>
                <a:t> and </a:t>
              </a:r>
              <a:r>
                <a:rPr b="1" lang="en">
                  <a:solidFill>
                    <a:srgbClr val="1D7E74"/>
                  </a:solidFill>
                  <a:latin typeface="Roboto"/>
                  <a:ea typeface="Roboto"/>
                  <a:cs typeface="Roboto"/>
                  <a:sym typeface="Roboto"/>
                </a:rPr>
                <a:t>Daylight </a:t>
              </a:r>
              <a:r>
                <a:rPr lang="en">
                  <a:solidFill>
                    <a:srgbClr val="1D7E74"/>
                  </a:solidFill>
                  <a:latin typeface="Roboto Medium"/>
                  <a:ea typeface="Roboto Medium"/>
                  <a:cs typeface="Roboto Medium"/>
                  <a:sym typeface="Roboto Medium"/>
                </a:rPr>
                <a:t>are needed for humans to be safe</a:t>
              </a:r>
              <a:endParaRPr>
                <a:latin typeface="Roboto Medium"/>
                <a:ea typeface="Roboto Medium"/>
                <a:cs typeface="Roboto Medium"/>
                <a:sym typeface="Roboto Medium"/>
              </a:endParaRPr>
            </a:p>
          </p:txBody>
        </p:sp>
        <p:sp>
          <p:nvSpPr>
            <p:cNvPr id="162" name="Google Shape;162;p20"/>
            <p:cNvSpPr/>
            <p:nvPr/>
          </p:nvSpPr>
          <p:spPr>
            <a:xfrm>
              <a:off x="1225925" y="1808290"/>
              <a:ext cx="1815000" cy="82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1D7E74"/>
                  </a:solidFill>
                  <a:latin typeface="Roboto"/>
                  <a:ea typeface="Roboto"/>
                  <a:cs typeface="Roboto"/>
                  <a:sym typeface="Roboto"/>
                </a:rPr>
                <a:t>Research Vessels can only gather data from </a:t>
              </a:r>
              <a:r>
                <a:rPr b="1" lang="en" sz="1000">
                  <a:solidFill>
                    <a:srgbClr val="1D7E74"/>
                  </a:solidFill>
                  <a:latin typeface="Roboto"/>
                  <a:ea typeface="Roboto"/>
                  <a:cs typeface="Roboto"/>
                  <a:sym typeface="Roboto"/>
                </a:rPr>
                <a:t>one point at a time</a:t>
              </a:r>
              <a:endParaRPr b="1" sz="1000">
                <a:solidFill>
                  <a:srgbClr val="1D7E74"/>
                </a:solidFill>
                <a:latin typeface="Roboto"/>
                <a:ea typeface="Roboto"/>
                <a:cs typeface="Roboto"/>
                <a:sym typeface="Roboto"/>
              </a:endParaRPr>
            </a:p>
            <a:p>
              <a:pPr indent="0" lvl="0" marL="0" rtl="0" algn="l">
                <a:lnSpc>
                  <a:spcPct val="115000"/>
                </a:lnSpc>
                <a:spcBef>
                  <a:spcPts val="0"/>
                </a:spcBef>
                <a:spcAft>
                  <a:spcPts val="0"/>
                </a:spcAft>
                <a:buNone/>
              </a:pPr>
              <a:r>
                <a:rPr b="1" lang="en" sz="1000">
                  <a:solidFill>
                    <a:srgbClr val="1D7E74"/>
                  </a:solidFill>
                  <a:latin typeface="Roboto"/>
                  <a:ea typeface="Roboto"/>
                  <a:cs typeface="Roboto"/>
                  <a:sym typeface="Roboto"/>
                </a:rPr>
                <a:t>Buoys </a:t>
              </a:r>
              <a:r>
                <a:rPr lang="en" sz="1000">
                  <a:solidFill>
                    <a:srgbClr val="1D7E74"/>
                  </a:solidFill>
                  <a:latin typeface="Roboto"/>
                  <a:ea typeface="Roboto"/>
                  <a:cs typeface="Roboto"/>
                  <a:sym typeface="Roboto"/>
                </a:rPr>
                <a:t>are limited to </a:t>
              </a:r>
              <a:r>
                <a:rPr b="1" lang="en" sz="1000">
                  <a:solidFill>
                    <a:srgbClr val="1D7E74"/>
                  </a:solidFill>
                  <a:latin typeface="Roboto"/>
                  <a:ea typeface="Roboto"/>
                  <a:cs typeface="Roboto"/>
                  <a:sym typeface="Roboto"/>
                </a:rPr>
                <a:t>single locations</a:t>
              </a:r>
              <a:endParaRPr b="1" sz="1000">
                <a:solidFill>
                  <a:srgbClr val="1D7E74"/>
                </a:solidFill>
                <a:latin typeface="Roboto"/>
                <a:ea typeface="Roboto"/>
                <a:cs typeface="Roboto"/>
                <a:sym typeface="Roboto"/>
              </a:endParaRPr>
            </a:p>
            <a:p>
              <a:pPr indent="0" lvl="0" marL="0" rtl="0" algn="l">
                <a:lnSpc>
                  <a:spcPct val="115000"/>
                </a:lnSpc>
                <a:spcBef>
                  <a:spcPts val="0"/>
                </a:spcBef>
                <a:spcAft>
                  <a:spcPts val="0"/>
                </a:spcAft>
                <a:buNone/>
              </a:pPr>
              <a:r>
                <a:t/>
              </a:r>
              <a:endParaRPr sz="1000">
                <a:solidFill>
                  <a:srgbClr val="1D7E74"/>
                </a:solidFill>
                <a:latin typeface="Roboto"/>
                <a:ea typeface="Roboto"/>
                <a:cs typeface="Roboto"/>
                <a:sym typeface="Roboto"/>
              </a:endParaRPr>
            </a:p>
          </p:txBody>
        </p:sp>
        <p:sp>
          <p:nvSpPr>
            <p:cNvPr id="163" name="Google Shape;163;p20"/>
            <p:cNvSpPr/>
            <p:nvPr/>
          </p:nvSpPr>
          <p:spPr>
            <a:xfrm>
              <a:off x="1225926" y="382589"/>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1D7E74"/>
                  </a:solidFill>
                  <a:latin typeface="Roboto"/>
                  <a:ea typeface="Roboto"/>
                  <a:cs typeface="Roboto"/>
                  <a:sym typeface="Roboto"/>
                </a:rPr>
                <a:t>Range</a:t>
              </a:r>
              <a:endParaRPr sz="2400">
                <a:solidFill>
                  <a:srgbClr val="1D7E74"/>
                </a:solidFill>
                <a:latin typeface="Roboto Thin"/>
                <a:ea typeface="Roboto Thin"/>
                <a:cs typeface="Roboto Thin"/>
                <a:sym typeface="Roboto Thin"/>
              </a:endParaRPr>
            </a:p>
          </p:txBody>
        </p:sp>
        <p:sp>
          <p:nvSpPr>
            <p:cNvPr id="164" name="Google Shape;164;p20"/>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a:off x="1148438" y="3118989"/>
              <a:ext cx="2030400" cy="1085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RoBoat networks can </a:t>
              </a:r>
              <a:r>
                <a:rPr b="1" lang="en" sz="1200">
                  <a:solidFill>
                    <a:srgbClr val="FFFFFF"/>
                  </a:solidFill>
                  <a:latin typeface="Roboto"/>
                  <a:ea typeface="Roboto"/>
                  <a:cs typeface="Roboto"/>
                  <a:sym typeface="Roboto"/>
                </a:rPr>
                <a:t>cover wider areas</a:t>
              </a:r>
              <a:endParaRPr b="1" sz="1200">
                <a:solidFill>
                  <a:srgbClr val="FFFFFF"/>
                </a:solidFill>
                <a:latin typeface="Roboto"/>
                <a:ea typeface="Roboto"/>
                <a:cs typeface="Roboto"/>
                <a:sym typeface="Roboto"/>
              </a:endParaRPr>
            </a:p>
            <a:p>
              <a:pPr indent="-304800" lvl="0" marL="457200" rtl="0" algn="l">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Mesh Network is </a:t>
              </a:r>
              <a:r>
                <a:rPr b="1" lang="en" sz="1200">
                  <a:solidFill>
                    <a:srgbClr val="FFFFFF"/>
                  </a:solidFill>
                  <a:latin typeface="Roboto"/>
                  <a:ea typeface="Roboto"/>
                  <a:cs typeface="Roboto"/>
                  <a:sym typeface="Roboto"/>
                </a:rPr>
                <a:t>infinitely expandable</a:t>
              </a:r>
              <a:r>
                <a:rPr lang="en" sz="1200">
                  <a:solidFill>
                    <a:srgbClr val="FFFFFF"/>
                  </a:solidFill>
                  <a:latin typeface="Roboto"/>
                  <a:ea typeface="Roboto"/>
                  <a:cs typeface="Roboto"/>
                  <a:sym typeface="Roboto"/>
                </a:rPr>
                <a:t> </a:t>
              </a:r>
              <a:endParaRPr sz="1200">
                <a:solidFill>
                  <a:srgbClr val="FFFFFF"/>
                </a:solidFill>
                <a:latin typeface="Roboto"/>
                <a:ea typeface="Roboto"/>
                <a:cs typeface="Roboto"/>
                <a:sym typeface="Roboto"/>
              </a:endParaRPr>
            </a:p>
          </p:txBody>
        </p:sp>
      </p:grpSp>
      <p:grpSp>
        <p:nvGrpSpPr>
          <p:cNvPr id="166" name="Google Shape;166;p20"/>
          <p:cNvGrpSpPr/>
          <p:nvPr/>
        </p:nvGrpSpPr>
        <p:grpSpPr>
          <a:xfrm>
            <a:off x="5877775" y="1183775"/>
            <a:ext cx="2486854" cy="3711155"/>
            <a:chOff x="1118203" y="283725"/>
            <a:chExt cx="2090847" cy="4076400"/>
          </a:xfrm>
        </p:grpSpPr>
        <p:sp>
          <p:nvSpPr>
            <p:cNvPr id="167" name="Google Shape;167;p20"/>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p:nvPr/>
          </p:nvSpPr>
          <p:spPr>
            <a:xfrm>
              <a:off x="1118224"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a:off x="1225914" y="999913"/>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D7E74"/>
                  </a:solidFill>
                  <a:latin typeface="Roboto Medium"/>
                  <a:ea typeface="Roboto Medium"/>
                  <a:cs typeface="Roboto Medium"/>
                  <a:sym typeface="Roboto Medium"/>
                </a:rPr>
                <a:t>Buoys require </a:t>
              </a:r>
              <a:r>
                <a:rPr b="1" lang="en">
                  <a:solidFill>
                    <a:srgbClr val="1D7E74"/>
                  </a:solidFill>
                  <a:latin typeface="Roboto"/>
                  <a:ea typeface="Roboto"/>
                  <a:cs typeface="Roboto"/>
                  <a:sym typeface="Roboto"/>
                </a:rPr>
                <a:t>Frequent Repositioning</a:t>
              </a:r>
              <a:endParaRPr b="1">
                <a:solidFill>
                  <a:srgbClr val="1D7E74"/>
                </a:solidFill>
                <a:latin typeface="Roboto"/>
                <a:ea typeface="Roboto"/>
                <a:cs typeface="Roboto"/>
                <a:sym typeface="Roboto"/>
              </a:endParaRPr>
            </a:p>
          </p:txBody>
        </p:sp>
        <p:sp>
          <p:nvSpPr>
            <p:cNvPr id="170" name="Google Shape;170;p20"/>
            <p:cNvSpPr/>
            <p:nvPr/>
          </p:nvSpPr>
          <p:spPr>
            <a:xfrm>
              <a:off x="1233923" y="1754042"/>
              <a:ext cx="1815000" cy="82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1D7E74"/>
                  </a:solidFill>
                  <a:latin typeface="Roboto"/>
                  <a:ea typeface="Roboto"/>
                  <a:cs typeface="Roboto"/>
                  <a:sym typeface="Roboto"/>
                </a:rPr>
                <a:t>Buoy require expensive moorings</a:t>
              </a:r>
              <a:endParaRPr sz="1000">
                <a:solidFill>
                  <a:srgbClr val="1D7E74"/>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rgbClr val="1D7E74"/>
                  </a:solidFill>
                  <a:latin typeface="Roboto"/>
                  <a:ea typeface="Roboto"/>
                  <a:cs typeface="Roboto"/>
                  <a:sym typeface="Roboto"/>
                </a:rPr>
                <a:t>Costs of ownership for a research vessel can exceed </a:t>
              </a:r>
              <a:r>
                <a:rPr b="1" lang="en" sz="1000">
                  <a:solidFill>
                    <a:srgbClr val="1D7E74"/>
                  </a:solidFill>
                  <a:latin typeface="Roboto"/>
                  <a:ea typeface="Roboto"/>
                  <a:cs typeface="Roboto"/>
                  <a:sym typeface="Roboto"/>
                </a:rPr>
                <a:t>$100,000 a year</a:t>
              </a:r>
              <a:endParaRPr b="1" sz="1000">
                <a:solidFill>
                  <a:srgbClr val="1D7E74"/>
                </a:solidFill>
                <a:latin typeface="Roboto"/>
                <a:ea typeface="Roboto"/>
                <a:cs typeface="Roboto"/>
                <a:sym typeface="Roboto"/>
              </a:endParaRPr>
            </a:p>
            <a:p>
              <a:pPr indent="0" lvl="0" marL="0" rtl="0" algn="l">
                <a:lnSpc>
                  <a:spcPct val="115000"/>
                </a:lnSpc>
                <a:spcBef>
                  <a:spcPts val="0"/>
                </a:spcBef>
                <a:spcAft>
                  <a:spcPts val="0"/>
                </a:spcAft>
                <a:buNone/>
              </a:pPr>
              <a:r>
                <a:t/>
              </a:r>
              <a:endParaRPr sz="1000">
                <a:solidFill>
                  <a:srgbClr val="1D7E74"/>
                </a:solidFill>
                <a:latin typeface="Roboto"/>
                <a:ea typeface="Roboto"/>
                <a:cs typeface="Roboto"/>
                <a:sym typeface="Roboto"/>
              </a:endParaRPr>
            </a:p>
          </p:txBody>
        </p:sp>
        <p:sp>
          <p:nvSpPr>
            <p:cNvPr id="171" name="Google Shape;171;p20"/>
            <p:cNvSpPr/>
            <p:nvPr/>
          </p:nvSpPr>
          <p:spPr>
            <a:xfrm>
              <a:off x="1233934" y="416091"/>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1D7E74"/>
                  </a:solidFill>
                  <a:latin typeface="Roboto"/>
                  <a:ea typeface="Roboto"/>
                  <a:cs typeface="Roboto"/>
                  <a:sym typeface="Roboto"/>
                </a:rPr>
                <a:t>Maintenance</a:t>
              </a:r>
              <a:endParaRPr sz="2400">
                <a:solidFill>
                  <a:srgbClr val="1D7E74"/>
                </a:solidFill>
                <a:latin typeface="Roboto Thin"/>
                <a:ea typeface="Roboto Thin"/>
                <a:cs typeface="Roboto Thin"/>
                <a:sym typeface="Roboto Thin"/>
              </a:endParaRPr>
            </a:p>
          </p:txBody>
        </p:sp>
        <p:sp>
          <p:nvSpPr>
            <p:cNvPr id="172" name="Google Shape;172;p20"/>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a:off x="1118203" y="3118989"/>
              <a:ext cx="2030400" cy="1085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RoBoat uses </a:t>
              </a:r>
              <a:r>
                <a:rPr b="1" lang="en" sz="1200">
                  <a:solidFill>
                    <a:srgbClr val="FFFFFF"/>
                  </a:solidFill>
                  <a:latin typeface="Roboto"/>
                  <a:ea typeface="Roboto"/>
                  <a:cs typeface="Roboto"/>
                  <a:sym typeface="Roboto"/>
                </a:rPr>
                <a:t>commercial parts</a:t>
              </a:r>
              <a:endParaRPr b="1" sz="1200">
                <a:solidFill>
                  <a:srgbClr val="FFFFFF"/>
                </a:solidFill>
                <a:latin typeface="Roboto"/>
                <a:ea typeface="Roboto"/>
                <a:cs typeface="Roboto"/>
                <a:sym typeface="Roboto"/>
              </a:endParaRPr>
            </a:p>
            <a:p>
              <a:pPr indent="-304800" lvl="0" marL="457200" rtl="0" algn="l">
                <a:lnSpc>
                  <a:spcPct val="115000"/>
                </a:lnSpc>
                <a:spcBef>
                  <a:spcPts val="0"/>
                </a:spcBef>
                <a:spcAft>
                  <a:spcPts val="0"/>
                </a:spcAft>
                <a:buClr>
                  <a:srgbClr val="FFFFFF"/>
                </a:buClr>
                <a:buSzPts val="1200"/>
                <a:buFont typeface="Roboto"/>
                <a:buChar char="●"/>
              </a:pPr>
              <a:r>
                <a:rPr b="1" lang="en" sz="1200">
                  <a:solidFill>
                    <a:srgbClr val="FFFFFF"/>
                  </a:solidFill>
                  <a:latin typeface="Roboto"/>
                  <a:ea typeface="Roboto"/>
                  <a:cs typeface="Roboto"/>
                  <a:sym typeface="Roboto"/>
                </a:rPr>
                <a:t>Modular construction </a:t>
              </a:r>
              <a:r>
                <a:rPr lang="en" sz="1200">
                  <a:solidFill>
                    <a:srgbClr val="FFFFFF"/>
                  </a:solidFill>
                  <a:latin typeface="Roboto"/>
                  <a:ea typeface="Roboto"/>
                  <a:cs typeface="Roboto"/>
                  <a:sym typeface="Roboto"/>
                </a:rPr>
                <a:t>eases repairs</a:t>
              </a:r>
              <a:endParaRPr sz="1200">
                <a:solidFill>
                  <a:srgbClr val="FFFFFF"/>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A72A1E"/>
                </a:solidFill>
                <a:latin typeface="Roboto"/>
                <a:ea typeface="Roboto"/>
                <a:cs typeface="Roboto"/>
                <a:sym typeface="Roboto"/>
              </a:rPr>
              <a:t>Impact of RoBoat</a:t>
            </a:r>
            <a:endParaRPr b="1">
              <a:solidFill>
                <a:srgbClr val="A72A1E"/>
              </a:solidFill>
              <a:latin typeface="Roboto"/>
              <a:ea typeface="Roboto"/>
              <a:cs typeface="Roboto"/>
              <a:sym typeface="Roboto"/>
            </a:endParaRPr>
          </a:p>
        </p:txBody>
      </p:sp>
      <p:sp>
        <p:nvSpPr>
          <p:cNvPr id="179" name="Google Shape;179;p21"/>
          <p:cNvSpPr/>
          <p:nvPr/>
        </p:nvSpPr>
        <p:spPr>
          <a:xfrm>
            <a:off x="3802943" y="1450850"/>
            <a:ext cx="1538100" cy="442500"/>
          </a:xfrm>
          <a:prstGeom prst="round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Data Collection</a:t>
            </a:r>
            <a:endParaRPr>
              <a:solidFill>
                <a:srgbClr val="FFFFFF"/>
              </a:solidFill>
              <a:latin typeface="Roboto"/>
              <a:ea typeface="Roboto"/>
              <a:cs typeface="Roboto"/>
              <a:sym typeface="Roboto"/>
            </a:endParaRPr>
          </a:p>
        </p:txBody>
      </p:sp>
      <p:sp>
        <p:nvSpPr>
          <p:cNvPr id="180" name="Google Shape;180;p21"/>
          <p:cNvSpPr/>
          <p:nvPr/>
        </p:nvSpPr>
        <p:spPr>
          <a:xfrm>
            <a:off x="4958401" y="2350550"/>
            <a:ext cx="2504400" cy="442500"/>
          </a:xfrm>
          <a:prstGeom prst="roundRect">
            <a:avLst>
              <a:gd fmla="val 50000" name="adj"/>
            </a:avLst>
          </a:prstGeom>
          <a:solidFill>
            <a:srgbClr val="1D7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Policy Makers</a:t>
            </a:r>
            <a:endParaRPr>
              <a:solidFill>
                <a:srgbClr val="FFFFFF"/>
              </a:solidFill>
            </a:endParaRPr>
          </a:p>
        </p:txBody>
      </p:sp>
      <p:sp>
        <p:nvSpPr>
          <p:cNvPr id="181" name="Google Shape;181;p21"/>
          <p:cNvSpPr/>
          <p:nvPr/>
        </p:nvSpPr>
        <p:spPr>
          <a:xfrm>
            <a:off x="1593902" y="2350550"/>
            <a:ext cx="2504400" cy="442500"/>
          </a:xfrm>
          <a:prstGeom prst="roundRect">
            <a:avLst>
              <a:gd fmla="val 50000" name="adj"/>
            </a:avLst>
          </a:prstGeom>
          <a:solidFill>
            <a:srgbClr val="1D7E7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Researchers and Entrepreneurs</a:t>
            </a:r>
            <a:endParaRPr>
              <a:solidFill>
                <a:srgbClr val="FFFFFF"/>
              </a:solidFill>
            </a:endParaRPr>
          </a:p>
        </p:txBody>
      </p:sp>
      <p:sp>
        <p:nvSpPr>
          <p:cNvPr id="182" name="Google Shape;182;p21"/>
          <p:cNvSpPr/>
          <p:nvPr/>
        </p:nvSpPr>
        <p:spPr>
          <a:xfrm>
            <a:off x="1187400" y="3250253"/>
            <a:ext cx="1538100" cy="442500"/>
          </a:xfrm>
          <a:prstGeom prst="roundRect">
            <a:avLst>
              <a:gd fmla="val 50000" name="adj"/>
            </a:avLst>
          </a:prstGeom>
          <a:solidFill>
            <a:srgbClr val="249C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Practical Solutions</a:t>
            </a:r>
            <a:endParaRPr>
              <a:solidFill>
                <a:srgbClr val="FFFFFF"/>
              </a:solidFill>
            </a:endParaRPr>
          </a:p>
        </p:txBody>
      </p:sp>
      <p:sp>
        <p:nvSpPr>
          <p:cNvPr id="183" name="Google Shape;183;p21"/>
          <p:cNvSpPr/>
          <p:nvPr/>
        </p:nvSpPr>
        <p:spPr>
          <a:xfrm>
            <a:off x="2877893" y="3250253"/>
            <a:ext cx="1538100" cy="442500"/>
          </a:xfrm>
          <a:prstGeom prst="roundRect">
            <a:avLst>
              <a:gd fmla="val 50000" name="adj"/>
            </a:avLst>
          </a:prstGeom>
          <a:solidFill>
            <a:srgbClr val="249C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Data-Driven Modeling </a:t>
            </a:r>
            <a:endParaRPr>
              <a:solidFill>
                <a:srgbClr val="FFFFFF"/>
              </a:solidFill>
            </a:endParaRPr>
          </a:p>
        </p:txBody>
      </p:sp>
      <p:sp>
        <p:nvSpPr>
          <p:cNvPr id="184" name="Google Shape;184;p21"/>
          <p:cNvSpPr/>
          <p:nvPr/>
        </p:nvSpPr>
        <p:spPr>
          <a:xfrm>
            <a:off x="4728000" y="3250253"/>
            <a:ext cx="1538100" cy="442500"/>
          </a:xfrm>
          <a:prstGeom prst="roundRect">
            <a:avLst>
              <a:gd fmla="val 50000" name="adj"/>
            </a:avLst>
          </a:prstGeom>
          <a:solidFill>
            <a:srgbClr val="249C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Targeted Social Policies</a:t>
            </a:r>
            <a:endParaRPr>
              <a:solidFill>
                <a:srgbClr val="FFFFFF"/>
              </a:solidFill>
            </a:endParaRPr>
          </a:p>
        </p:txBody>
      </p:sp>
      <p:sp>
        <p:nvSpPr>
          <p:cNvPr id="185" name="Google Shape;185;p21"/>
          <p:cNvSpPr/>
          <p:nvPr/>
        </p:nvSpPr>
        <p:spPr>
          <a:xfrm>
            <a:off x="6418493" y="3250253"/>
            <a:ext cx="1538100" cy="442500"/>
          </a:xfrm>
          <a:prstGeom prst="roundRect">
            <a:avLst>
              <a:gd fmla="val 50000" name="adj"/>
            </a:avLst>
          </a:prstGeom>
          <a:solidFill>
            <a:srgbClr val="249C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Education and Public Outreach</a:t>
            </a:r>
            <a:endParaRPr>
              <a:solidFill>
                <a:srgbClr val="FFFFFF"/>
              </a:solidFill>
            </a:endParaRPr>
          </a:p>
        </p:txBody>
      </p:sp>
      <p:cxnSp>
        <p:nvCxnSpPr>
          <p:cNvPr id="186" name="Google Shape;186;p21"/>
          <p:cNvCxnSpPr>
            <a:stCxn id="179" idx="2"/>
            <a:endCxn id="180" idx="0"/>
          </p:cNvCxnSpPr>
          <p:nvPr/>
        </p:nvCxnSpPr>
        <p:spPr>
          <a:xfrm flipH="1" rot="-5400000">
            <a:off x="5162693" y="1302650"/>
            <a:ext cx="457200" cy="16386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87" name="Google Shape;187;p21"/>
          <p:cNvCxnSpPr>
            <a:stCxn id="181" idx="0"/>
            <a:endCxn id="179" idx="2"/>
          </p:cNvCxnSpPr>
          <p:nvPr/>
        </p:nvCxnSpPr>
        <p:spPr>
          <a:xfrm rot="-5400000">
            <a:off x="3480452" y="1259000"/>
            <a:ext cx="457200" cy="17259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88" name="Google Shape;188;p21"/>
          <p:cNvCxnSpPr>
            <a:stCxn id="181" idx="2"/>
            <a:endCxn id="183" idx="0"/>
          </p:cNvCxnSpPr>
          <p:nvPr/>
        </p:nvCxnSpPr>
        <p:spPr>
          <a:xfrm flipH="1" rot="-5400000">
            <a:off x="3017852" y="2621300"/>
            <a:ext cx="457200" cy="8007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89" name="Google Shape;189;p21"/>
          <p:cNvCxnSpPr>
            <a:stCxn id="182" idx="0"/>
            <a:endCxn id="181" idx="2"/>
          </p:cNvCxnSpPr>
          <p:nvPr/>
        </p:nvCxnSpPr>
        <p:spPr>
          <a:xfrm rot="-5400000">
            <a:off x="2172750" y="2576753"/>
            <a:ext cx="457200" cy="8898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90" name="Google Shape;190;p21"/>
          <p:cNvCxnSpPr>
            <a:stCxn id="180" idx="2"/>
            <a:endCxn id="185" idx="0"/>
          </p:cNvCxnSpPr>
          <p:nvPr/>
        </p:nvCxnSpPr>
        <p:spPr>
          <a:xfrm flipH="1" rot="-5400000">
            <a:off x="6470401" y="2533250"/>
            <a:ext cx="457200" cy="9768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91" name="Google Shape;191;p21"/>
          <p:cNvCxnSpPr>
            <a:stCxn id="184" idx="0"/>
            <a:endCxn id="180" idx="2"/>
          </p:cNvCxnSpPr>
          <p:nvPr/>
        </p:nvCxnSpPr>
        <p:spPr>
          <a:xfrm rot="-5400000">
            <a:off x="5625300" y="2664803"/>
            <a:ext cx="457200" cy="713700"/>
          </a:xfrm>
          <a:prstGeom prst="bentConnector3">
            <a:avLst>
              <a:gd fmla="val 50000" name="adj1"/>
            </a:avLst>
          </a:prstGeom>
          <a:noFill/>
          <a:ln cap="flat" cmpd="sng" w="9525">
            <a:solidFill>
              <a:srgbClr val="C2C2C2"/>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